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0" r:id="rId2"/>
    <p:sldMasterId id="2147483768" r:id="rId3"/>
  </p:sldMasterIdLst>
  <p:notesMasterIdLst>
    <p:notesMasterId r:id="rId22"/>
  </p:notesMasterIdLst>
  <p:sldIdLst>
    <p:sldId id="265" r:id="rId4"/>
    <p:sldId id="267" r:id="rId5"/>
    <p:sldId id="268" r:id="rId6"/>
    <p:sldId id="270" r:id="rId7"/>
    <p:sldId id="274" r:id="rId8"/>
    <p:sldId id="271" r:id="rId9"/>
    <p:sldId id="263" r:id="rId10"/>
    <p:sldId id="264" r:id="rId11"/>
    <p:sldId id="266" r:id="rId12"/>
    <p:sldId id="278" r:id="rId13"/>
    <p:sldId id="276" r:id="rId14"/>
    <p:sldId id="281" r:id="rId15"/>
    <p:sldId id="277" r:id="rId16"/>
    <p:sldId id="269" r:id="rId17"/>
    <p:sldId id="284" r:id="rId18"/>
    <p:sldId id="285" r:id="rId19"/>
    <p:sldId id="283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90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B59-478D-AC20-E7168B76ED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B59-478D-AC20-E7168B76ED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B59-478D-AC20-E7168B76ED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7A-4E6D-99DA-D783B4CF74A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B59-478D-AC20-E7168B76ED31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17A-4E6D-99DA-D783B4CF74AB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7A-4E6D-99DA-D783B4CF74A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17A-4E6D-99DA-D783B4CF74A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B59-478D-AC20-E7168B76ED3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EB59-478D-AC20-E7168B76ED3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EB59-478D-AC20-E7168B76ED3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EB59-478D-AC20-E7168B76ED3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EB59-478D-AC20-E7168B76ED31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EB59-478D-AC20-E7168B76ED31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EB59-478D-AC20-E7168B76ED31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EB59-478D-AC20-E7168B76ED31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EB59-478D-AC20-E7168B76ED31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EB59-478D-AC20-E7168B76ED31}"/>
              </c:ext>
            </c:extLst>
          </c:dPt>
          <c:dPt>
            <c:idx val="18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17A-4E6D-99DA-D783B4CF74AB}"/>
              </c:ext>
            </c:extLst>
          </c:dPt>
          <c:dLbls>
            <c:dLbl>
              <c:idx val="3"/>
              <c:layout>
                <c:manualLayout>
                  <c:x val="-0.1143159958998889"/>
                  <c:y val="-2.989775739193109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17A-4E6D-99DA-D783B4CF74AB}"/>
                </c:ext>
              </c:extLst>
            </c:dLbl>
            <c:dLbl>
              <c:idx val="6"/>
              <c:layout>
                <c:manualLayout>
                  <c:x val="-6.0841374166106744E-4"/>
                  <c:y val="-3.20102325075086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17A-4E6D-99DA-D783B4CF74AB}"/>
                </c:ext>
              </c:extLst>
            </c:dLbl>
            <c:dLbl>
              <c:idx val="7"/>
              <c:layout>
                <c:manualLayout>
                  <c:x val="7.0138581363481542E-2"/>
                  <c:y val="-9.068403092183281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17A-4E6D-99DA-D783B4CF74AB}"/>
                </c:ext>
              </c:extLst>
            </c:dLbl>
            <c:dLbl>
              <c:idx val="18"/>
              <c:layout>
                <c:manualLayout>
                  <c:x val="1.08469612690415E-2"/>
                  <c:y val="-1.886630941954765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17A-4E6D-99DA-D783B4CF74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Лист1!$A$2:$A$20</c:f>
              <c:strCache>
                <c:ptCount val="19"/>
                <c:pt idx="0">
                  <c:v>ЗНО</c:v>
                </c:pt>
                <c:pt idx="1">
                  <c:v>леймиома матки</c:v>
                </c:pt>
                <c:pt idx="2">
                  <c:v>дисфункция яичников</c:v>
                </c:pt>
                <c:pt idx="3">
                  <c:v>поликистоз яичников</c:v>
                </c:pt>
                <c:pt idx="4">
                  <c:v>дисплазия МЖ</c:v>
                </c:pt>
                <c:pt idx="5">
                  <c:v>воспал.б-ни ЖПО</c:v>
                </c:pt>
                <c:pt idx="6">
                  <c:v>воспал.б-ни влагалища</c:v>
                </c:pt>
                <c:pt idx="7">
                  <c:v>эндометриоз</c:v>
                </c:pt>
                <c:pt idx="8">
                  <c:v>выпадение ЖПО</c:v>
                </c:pt>
                <c:pt idx="9">
                  <c:v>полип эндометрии</c:v>
                </c:pt>
                <c:pt idx="10">
                  <c:v>гиперплазия эндометрия</c:v>
                </c:pt>
                <c:pt idx="11">
                  <c:v>эрозия ШМ</c:v>
                </c:pt>
                <c:pt idx="12">
                  <c:v>дисплазия ШМ</c:v>
                </c:pt>
                <c:pt idx="13">
                  <c:v>расстройства менструаций</c:v>
                </c:pt>
                <c:pt idx="14">
                  <c:v>вторичная анемия</c:v>
                </c:pt>
                <c:pt idx="15">
                  <c:v>олигоменорея</c:v>
                </c:pt>
                <c:pt idx="16">
                  <c:v>женское бесплодие</c:v>
                </c:pt>
                <c:pt idx="17">
                  <c:v>врожд.аном.ЖПО</c:v>
                </c:pt>
                <c:pt idx="18">
                  <c:v>пр.заб.женс.репр.сист.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>
                  <c:v>1</c:v>
                </c:pt>
                <c:pt idx="1">
                  <c:v>95</c:v>
                </c:pt>
                <c:pt idx="2">
                  <c:v>3</c:v>
                </c:pt>
                <c:pt idx="3">
                  <c:v>1</c:v>
                </c:pt>
                <c:pt idx="4">
                  <c:v>4</c:v>
                </c:pt>
                <c:pt idx="5">
                  <c:v>170</c:v>
                </c:pt>
                <c:pt idx="6">
                  <c:v>237</c:v>
                </c:pt>
                <c:pt idx="7">
                  <c:v>82</c:v>
                </c:pt>
                <c:pt idx="8">
                  <c:v>2</c:v>
                </c:pt>
                <c:pt idx="9">
                  <c:v>18</c:v>
                </c:pt>
                <c:pt idx="10">
                  <c:v>15</c:v>
                </c:pt>
                <c:pt idx="11">
                  <c:v>50</c:v>
                </c:pt>
                <c:pt idx="12">
                  <c:v>67</c:v>
                </c:pt>
                <c:pt idx="13">
                  <c:v>93</c:v>
                </c:pt>
                <c:pt idx="14">
                  <c:v>5</c:v>
                </c:pt>
                <c:pt idx="15">
                  <c:v>9</c:v>
                </c:pt>
                <c:pt idx="16">
                  <c:v>68</c:v>
                </c:pt>
                <c:pt idx="17">
                  <c:v>1</c:v>
                </c:pt>
                <c:pt idx="18">
                  <c:v>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7A-4E6D-99DA-D783B4CF7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8249045774828E-2"/>
          <c:y val="0.55481896015688525"/>
          <c:w val="0.97722954417677355"/>
          <c:h val="0.43261306640409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243586953520943"/>
          <c:y val="0.10351820789275329"/>
          <c:w val="0.54823244033551122"/>
          <c:h val="0.4847437667304961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D1E-412B-AA8B-035D85A44EF7}"/>
              </c:ext>
            </c:extLst>
          </c:dPt>
          <c:dPt>
            <c:idx val="1"/>
            <c:bubble3D val="0"/>
            <c:spPr>
              <a:solidFill>
                <a:srgbClr val="FFC5C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1E-412B-AA8B-035D85A44E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D1E-412B-AA8B-035D85A44E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7A-4E6D-99DA-D783B4CF74A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D1E-412B-AA8B-035D85A44EF7}"/>
              </c:ext>
            </c:extLst>
          </c:dPt>
          <c:dPt>
            <c:idx val="5"/>
            <c:bubble3D val="0"/>
            <c:spPr>
              <a:solidFill>
                <a:srgbClr val="FFD9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D1E-412B-AA8B-035D85A44E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7A-4E6D-99DA-D783B4CF74A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801-42D8-9CCF-A0586FA694C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D1E-412B-AA8B-035D85A44EF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4D1E-412B-AA8B-035D85A44EF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4D1E-412B-AA8B-035D85A44EF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801-42D8-9CCF-A0586FA694CD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4D1E-412B-AA8B-035D85A44EF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4D1E-412B-AA8B-035D85A44EF7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4D1E-412B-AA8B-035D85A44EF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4D1E-412B-AA8B-035D85A44EF7}"/>
              </c:ext>
            </c:extLst>
          </c:dPt>
          <c:dPt>
            <c:idx val="16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4D1E-412B-AA8B-035D85A44EF7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E414-4D7D-82B8-2D7AAE72438C}"/>
              </c:ext>
            </c:extLst>
          </c:dPt>
          <c:dLbls>
            <c:dLbl>
              <c:idx val="1"/>
              <c:layout>
                <c:manualLayout>
                  <c:x val="-5.5119904115507205E-2"/>
                  <c:y val="5.75240432588985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D1E-412B-AA8B-035D85A44EF7}"/>
                </c:ext>
              </c:extLst>
            </c:dLbl>
            <c:dLbl>
              <c:idx val="5"/>
              <c:layout>
                <c:manualLayout>
                  <c:x val="-8.2125595454092232E-2"/>
                  <c:y val="2.32804389884265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D1E-412B-AA8B-035D85A44EF7}"/>
                </c:ext>
              </c:extLst>
            </c:dLbl>
            <c:dLbl>
              <c:idx val="6"/>
              <c:layout>
                <c:manualLayout>
                  <c:x val="-0.16266190394588367"/>
                  <c:y val="-5.60985183975669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17A-4E6D-99DA-D783B4CF74AB}"/>
                </c:ext>
              </c:extLst>
            </c:dLbl>
            <c:dLbl>
              <c:idx val="7"/>
              <c:layout>
                <c:manualLayout>
                  <c:x val="3.0764267954279157E-2"/>
                  <c:y val="-3.60112023196322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801-42D8-9CCF-A0586FA694CD}"/>
                </c:ext>
              </c:extLst>
            </c:dLbl>
            <c:dLbl>
              <c:idx val="8"/>
              <c:layout>
                <c:manualLayout>
                  <c:x val="5.2701844132713643E-2"/>
                  <c:y val="-0.1606211745612343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4D1E-412B-AA8B-035D85A44EF7}"/>
                </c:ext>
              </c:extLst>
            </c:dLbl>
            <c:dLbl>
              <c:idx val="9"/>
              <c:layout>
                <c:manualLayout>
                  <c:x val="7.5936401652410959E-2"/>
                  <c:y val="-4.390840883188768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4D1E-412B-AA8B-035D85A44EF7}"/>
                </c:ext>
              </c:extLst>
            </c:dLbl>
            <c:dLbl>
              <c:idx val="10"/>
              <c:layout>
                <c:manualLayout>
                  <c:x val="0.16679550089966338"/>
                  <c:y val="-0.1987430377220631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4D1E-412B-AA8B-035D85A44EF7}"/>
                </c:ext>
              </c:extLst>
            </c:dLbl>
            <c:dLbl>
              <c:idx val="11"/>
              <c:layout>
                <c:manualLayout>
                  <c:x val="0.12380470821910074"/>
                  <c:y val="-7.2540627376081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801-42D8-9CCF-A0586FA694CD}"/>
                </c:ext>
              </c:extLst>
            </c:dLbl>
            <c:dLbl>
              <c:idx val="12"/>
              <c:layout>
                <c:manualLayout>
                  <c:x val="0.63701531411050538"/>
                  <c:y val="5.0986058126052461E-3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7270077556706329"/>
                      <c:h val="3.83428747672368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4D1E-412B-AA8B-035D85A44EF7}"/>
                </c:ext>
              </c:extLst>
            </c:dLbl>
            <c:dLbl>
              <c:idx val="13"/>
              <c:layout>
                <c:manualLayout>
                  <c:x val="9.711836656120329E-2"/>
                  <c:y val="3.411660506380319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4D1E-412B-AA8B-035D85A44EF7}"/>
                </c:ext>
              </c:extLst>
            </c:dLbl>
            <c:dLbl>
              <c:idx val="16"/>
              <c:layout>
                <c:manualLayout>
                  <c:x val="5.9842747640878852E-2"/>
                  <c:y val="1.6192563784114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4D1E-412B-AA8B-035D85A44EF7}"/>
                </c:ext>
              </c:extLst>
            </c:dLbl>
            <c:dLbl>
              <c:idx val="17"/>
              <c:layout>
                <c:manualLayout>
                  <c:x val="7.1217963369795675E-2"/>
                  <c:y val="3.64911603604137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E414-4D7D-82B8-2D7AAE72438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Лист1!$A$2:$A$19</c:f>
              <c:strCache>
                <c:ptCount val="18"/>
                <c:pt idx="0">
                  <c:v>ЗНО</c:v>
                </c:pt>
                <c:pt idx="1">
                  <c:v>леймиома матки</c:v>
                </c:pt>
                <c:pt idx="2">
                  <c:v>дисфункция яичников</c:v>
                </c:pt>
                <c:pt idx="3">
                  <c:v>поликистоз яичников</c:v>
                </c:pt>
                <c:pt idx="4">
                  <c:v>дисплазия МЖ</c:v>
                </c:pt>
                <c:pt idx="5">
                  <c:v>воспал.б-ни ЖПО</c:v>
                </c:pt>
                <c:pt idx="6">
                  <c:v>воспал.б-ни влагалища</c:v>
                </c:pt>
                <c:pt idx="7">
                  <c:v>эндометриоз</c:v>
                </c:pt>
                <c:pt idx="8">
                  <c:v>выпадение ЖПО</c:v>
                </c:pt>
                <c:pt idx="9">
                  <c:v>полип эндометрии</c:v>
                </c:pt>
                <c:pt idx="10">
                  <c:v>гиперплазия эндометрия</c:v>
                </c:pt>
                <c:pt idx="11">
                  <c:v>эрозия ШМ</c:v>
                </c:pt>
                <c:pt idx="12">
                  <c:v>дисплазия ШМ</c:v>
                </c:pt>
                <c:pt idx="13">
                  <c:v>расстройства менструаций</c:v>
                </c:pt>
                <c:pt idx="14">
                  <c:v>вторичная анемия</c:v>
                </c:pt>
                <c:pt idx="15">
                  <c:v>олигоменорея</c:v>
                </c:pt>
                <c:pt idx="16">
                  <c:v>женское бесплодие</c:v>
                </c:pt>
                <c:pt idx="17">
                  <c:v>пр.заб.женс.репр.сист.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2</c:v>
                </c:pt>
                <c:pt idx="1">
                  <c:v>203</c:v>
                </c:pt>
                <c:pt idx="2">
                  <c:v>3</c:v>
                </c:pt>
                <c:pt idx="3">
                  <c:v>1</c:v>
                </c:pt>
                <c:pt idx="4">
                  <c:v>7</c:v>
                </c:pt>
                <c:pt idx="5">
                  <c:v>227</c:v>
                </c:pt>
                <c:pt idx="6">
                  <c:v>188</c:v>
                </c:pt>
                <c:pt idx="7">
                  <c:v>174</c:v>
                </c:pt>
                <c:pt idx="8">
                  <c:v>12</c:v>
                </c:pt>
                <c:pt idx="9">
                  <c:v>29</c:v>
                </c:pt>
                <c:pt idx="10">
                  <c:v>10</c:v>
                </c:pt>
                <c:pt idx="11">
                  <c:v>66</c:v>
                </c:pt>
                <c:pt idx="12">
                  <c:v>106</c:v>
                </c:pt>
                <c:pt idx="13">
                  <c:v>134</c:v>
                </c:pt>
                <c:pt idx="14">
                  <c:v>20</c:v>
                </c:pt>
                <c:pt idx="15">
                  <c:v>2</c:v>
                </c:pt>
                <c:pt idx="16">
                  <c:v>127</c:v>
                </c:pt>
                <c:pt idx="17">
                  <c:v>191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7A-4E6D-99DA-D783B4CF74A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126836291753292"/>
          <c:y val="0.55355391611125138"/>
          <c:w val="0.53746302545022961"/>
          <c:h val="0.4338781104497256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58108015430195E-2"/>
          <c:y val="0.24424487426253869"/>
          <c:w val="0.50545156267718339"/>
          <c:h val="0.4910924075915836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D1E-412B-AA8B-035D85A44E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1E-412B-AA8B-035D85A44E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D1E-412B-AA8B-035D85A44E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7A-4E6D-99DA-D783B4CF74A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D1E-412B-AA8B-035D85A44E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D1E-412B-AA8B-035D85A44E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7A-4E6D-99DA-D783B4CF74A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Адреногенитальные расстройства</c:v>
                </c:pt>
                <c:pt idx="1">
                  <c:v>Дисфункция яичек</c:v>
                </c:pt>
                <c:pt idx="2">
                  <c:v>Варикоцеле</c:v>
                </c:pt>
                <c:pt idx="3">
                  <c:v>Другие болезни мочевой системы</c:v>
                </c:pt>
                <c:pt idx="4">
                  <c:v>Болезни предстательной железы</c:v>
                </c:pt>
                <c:pt idx="5">
                  <c:v>Мужское бесплодие</c:v>
                </c:pt>
                <c:pt idx="6">
                  <c:v>Прочие заболевания мужской репродуктивной системы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1">
                  <c:v>2</c:v>
                </c:pt>
                <c:pt idx="2">
                  <c:v>5</c:v>
                </c:pt>
                <c:pt idx="3">
                  <c:v>1</c:v>
                </c:pt>
                <c:pt idx="4">
                  <c:v>4</c:v>
                </c:pt>
                <c:pt idx="5">
                  <c:v>2</c:v>
                </c:pt>
                <c:pt idx="6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7A-4E6D-99DA-D783B4CF74A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2B61D4-31C9-46EF-A58A-FCF0218652E2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7A6E54-EA86-4C82-AB6F-FC8545FEC6B0}">
      <dgm:prSet phldrT="[Текст]" custT="1"/>
      <dgm:spPr>
        <a:xfrm>
          <a:off x="2443655" y="64205"/>
          <a:ext cx="2117391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ЖЕНЩИНА РЕПРОДУКТИВНОГО ВОЗРАСТА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3B534795-BE51-4418-8AC0-08896EB61550}" type="parTrans" cxnId="{43576F01-7AB6-4439-B6F2-2CBDCBD69CBC}">
      <dgm:prSet/>
      <dgm:spPr/>
      <dgm:t>
        <a:bodyPr/>
        <a:lstStyle/>
        <a:p>
          <a:endParaRPr lang="ru-RU"/>
        </a:p>
      </dgm:t>
    </dgm:pt>
    <dgm:pt modelId="{E96B4349-6F0E-46F1-807D-EEF26F4CA876}" type="sibTrans" cxnId="{43576F01-7AB6-4439-B6F2-2CBDCBD69CBC}">
      <dgm:prSet/>
      <dgm:spPr/>
      <dgm:t>
        <a:bodyPr/>
        <a:lstStyle/>
        <a:p>
          <a:endParaRPr lang="ru-RU"/>
        </a:p>
      </dgm:t>
    </dgm:pt>
    <dgm:pt modelId="{025FA946-8B0A-4CA8-9D99-F1CCE1C909AB}">
      <dgm:prSet phldrT="[Текст]"/>
      <dgm:spPr>
        <a:xfrm>
          <a:off x="2457794" y="625738"/>
          <a:ext cx="60651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Возраст 18-29 лет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в текущем году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6AC9B85A-F310-45F5-A0B3-DDF206D977F4}" type="parTrans" cxnId="{AC47E27E-F4C6-4628-8F1D-47E9B9CC8F59}">
      <dgm:prSet/>
      <dgm:spPr>
        <a:xfrm>
          <a:off x="2693662" y="385322"/>
          <a:ext cx="741297" cy="176395"/>
        </a:xfrm>
        <a:custGeom>
          <a:avLst/>
          <a:gdLst/>
          <a:ahLst/>
          <a:cxnLst/>
          <a:rect l="0" t="0" r="0" b="0"/>
          <a:pathLst>
            <a:path>
              <a:moveTo>
                <a:pt x="741297" y="0"/>
              </a:moveTo>
              <a:lnTo>
                <a:pt x="741297" y="120208"/>
              </a:lnTo>
              <a:lnTo>
                <a:pt x="0" y="120208"/>
              </a:lnTo>
              <a:lnTo>
                <a:pt x="0" y="176395"/>
              </a:lnTo>
            </a:path>
          </a:pathLst>
        </a:custGeom>
        <a:noFill/>
        <a:ln w="15875" cap="flat" cmpd="sng" algn="ctr">
          <a:solidFill>
            <a:srgbClr val="FDA02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A18ECB5-B29B-4775-89CB-6E53CC151690}" type="sibTrans" cxnId="{AC47E27E-F4C6-4628-8F1D-47E9B9CC8F59}">
      <dgm:prSet/>
      <dgm:spPr/>
      <dgm:t>
        <a:bodyPr/>
        <a:lstStyle/>
        <a:p>
          <a:endParaRPr lang="ru-RU"/>
        </a:p>
      </dgm:t>
    </dgm:pt>
    <dgm:pt modelId="{C7FC5DA8-C56B-4FB4-A4A5-4F8F0D7CDBEB}">
      <dgm:prSet phldrT="[Текст]"/>
      <dgm:spPr>
        <a:xfrm>
          <a:off x="2087145" y="1187272"/>
          <a:ext cx="60651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Всем: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1. Прием врача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2. Забор мазка на степень чистоты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3. ПЦР на ИППП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6DB0635E-1689-404B-91A0-F5BDDDA78A9C}" type="parTrans" cxnId="{F05180BE-2E52-4899-979B-3C8633B23A28}">
      <dgm:prSet/>
      <dgm:spPr>
        <a:xfrm>
          <a:off x="2323013" y="946855"/>
          <a:ext cx="370648" cy="176395"/>
        </a:xfrm>
        <a:custGeom>
          <a:avLst/>
          <a:gdLst/>
          <a:ahLst/>
          <a:cxnLst/>
          <a:rect l="0" t="0" r="0" b="0"/>
          <a:pathLst>
            <a:path>
              <a:moveTo>
                <a:pt x="370648" y="0"/>
              </a:moveTo>
              <a:lnTo>
                <a:pt x="370648" y="120208"/>
              </a:lnTo>
              <a:lnTo>
                <a:pt x="0" y="120208"/>
              </a:lnTo>
              <a:lnTo>
                <a:pt x="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2C3B315-EBE5-4F2B-8A95-716EAEDEFBCC}" type="sibTrans" cxnId="{F05180BE-2E52-4899-979B-3C8633B23A28}">
      <dgm:prSet/>
      <dgm:spPr/>
      <dgm:t>
        <a:bodyPr/>
        <a:lstStyle/>
        <a:p>
          <a:endParaRPr lang="ru-RU"/>
        </a:p>
      </dgm:t>
    </dgm:pt>
    <dgm:pt modelId="{604A1486-7309-462E-B0F4-A175C3BDA009}">
      <dgm:prSet phldrT="[Текст]"/>
      <dgm:spPr>
        <a:xfrm>
          <a:off x="2828443" y="1187272"/>
          <a:ext cx="60651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ТОЛЬКО 21 И 26 лет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 текущем году 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ЖОЦ и ВПЧ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8CF5DE46-2302-47E1-8413-12A931CBD946}" type="parTrans" cxnId="{A4241233-F174-4BC9-9CCB-A476ABA47F5A}">
      <dgm:prSet/>
      <dgm:spPr>
        <a:xfrm>
          <a:off x="2693662" y="946855"/>
          <a:ext cx="370648" cy="176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08"/>
              </a:lnTo>
              <a:lnTo>
                <a:pt x="370648" y="120208"/>
              </a:lnTo>
              <a:lnTo>
                <a:pt x="370648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D561B08-9CE0-42E3-BE48-44E0ACE978F0}" type="sibTrans" cxnId="{A4241233-F174-4BC9-9CCB-A476ABA47F5A}">
      <dgm:prSet/>
      <dgm:spPr/>
      <dgm:t>
        <a:bodyPr/>
        <a:lstStyle/>
        <a:p>
          <a:endParaRPr lang="ru-RU"/>
        </a:p>
      </dgm:t>
    </dgm:pt>
    <dgm:pt modelId="{73826942-0A11-4C21-BDE8-5D561F623E48}">
      <dgm:prSet phldrT="[Текст]"/>
      <dgm:spPr>
        <a:xfrm>
          <a:off x="3940390" y="625738"/>
          <a:ext cx="60651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Возраст 30-49 лет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в текущем году  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EDD0F63B-1A36-48A8-A4F0-0A07CD791CF7}" type="parTrans" cxnId="{1C5CE1E5-1D97-49A6-8031-5CF0F167F8B0}">
      <dgm:prSet/>
      <dgm:spPr>
        <a:xfrm>
          <a:off x="3434960" y="385322"/>
          <a:ext cx="741297" cy="176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08"/>
              </a:lnTo>
              <a:lnTo>
                <a:pt x="741297" y="120208"/>
              </a:lnTo>
              <a:lnTo>
                <a:pt x="741297" y="176395"/>
              </a:lnTo>
            </a:path>
          </a:pathLst>
        </a:custGeom>
        <a:noFill/>
        <a:ln w="15875" cap="flat" cmpd="sng" algn="ctr">
          <a:solidFill>
            <a:srgbClr val="FDA02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5E58B99-3147-485B-962B-4D4B50B97225}" type="sibTrans" cxnId="{1C5CE1E5-1D97-49A6-8031-5CF0F167F8B0}">
      <dgm:prSet/>
      <dgm:spPr/>
      <dgm:t>
        <a:bodyPr/>
        <a:lstStyle/>
        <a:p>
          <a:endParaRPr lang="ru-RU"/>
        </a:p>
      </dgm:t>
    </dgm:pt>
    <dgm:pt modelId="{26665122-A049-42DA-AD88-CB56C7B0AAA3}">
      <dgm:prSet phldrT="[Текст]"/>
      <dgm:spPr>
        <a:xfrm>
          <a:off x="3569741" y="1187272"/>
          <a:ext cx="60651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Всем женщина 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Прием врача акушер- гинеколога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-мазок на степень чистоты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39224172-4DEA-45D6-AAF5-873E3F7598E6}" type="parTrans" cxnId="{C7126893-1A41-4A93-A21B-D9A0BC7985BD}">
      <dgm:prSet/>
      <dgm:spPr>
        <a:xfrm>
          <a:off x="3805609" y="946855"/>
          <a:ext cx="370648" cy="176395"/>
        </a:xfrm>
        <a:custGeom>
          <a:avLst/>
          <a:gdLst/>
          <a:ahLst/>
          <a:cxnLst/>
          <a:rect l="0" t="0" r="0" b="0"/>
          <a:pathLst>
            <a:path>
              <a:moveTo>
                <a:pt x="370648" y="0"/>
              </a:moveTo>
              <a:lnTo>
                <a:pt x="370648" y="120208"/>
              </a:lnTo>
              <a:lnTo>
                <a:pt x="0" y="120208"/>
              </a:lnTo>
              <a:lnTo>
                <a:pt x="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691048D-E4C3-43C2-ACB6-7B369FFBF8A7}" type="sibTrans" cxnId="{C7126893-1A41-4A93-A21B-D9A0BC7985BD}">
      <dgm:prSet/>
      <dgm:spPr/>
      <dgm:t>
        <a:bodyPr/>
        <a:lstStyle/>
        <a:p>
          <a:endParaRPr lang="ru-RU"/>
        </a:p>
      </dgm:t>
    </dgm:pt>
    <dgm:pt modelId="{5FF1381E-111D-4250-983F-D5BC306DD526}">
      <dgm:prSet/>
      <dgm:spPr>
        <a:xfrm>
          <a:off x="4311039" y="1187272"/>
          <a:ext cx="60651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ТОЛЬКО в возрасте 31,36,41,46 лет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В ТЕКУЩЕМ ГОДУ 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ЖОЦ, ВПЧ. 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EC016983-B8E6-43F1-8784-CA7339381C39}" type="parTrans" cxnId="{B5A4199B-EC38-4929-9D2B-6F3A7CA4EA08}">
      <dgm:prSet/>
      <dgm:spPr>
        <a:xfrm>
          <a:off x="4176257" y="946855"/>
          <a:ext cx="370648" cy="176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08"/>
              </a:lnTo>
              <a:lnTo>
                <a:pt x="370648" y="120208"/>
              </a:lnTo>
              <a:lnTo>
                <a:pt x="370648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0A697D0-80B6-454D-BFC2-73BF35D966D6}" type="sibTrans" cxnId="{B5A4199B-EC38-4929-9D2B-6F3A7CA4EA08}">
      <dgm:prSet/>
      <dgm:spPr/>
      <dgm:t>
        <a:bodyPr/>
        <a:lstStyle/>
        <a:p>
          <a:endParaRPr lang="ru-RU"/>
        </a:p>
      </dgm:t>
    </dgm:pt>
    <dgm:pt modelId="{18B741C7-0DD2-4E04-98DC-0DFA46647ACA}">
      <dgm:prSet/>
      <dgm:spPr>
        <a:xfrm>
          <a:off x="1731673" y="1748805"/>
          <a:ext cx="280005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Анкетирование 104 </a:t>
          </a:r>
          <a:r>
            <a:rPr lang="ru-RU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каб</a:t>
          </a:r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БКМ, регистратуре ЖК, 115,112, 103 мкр, НС, Вознесеновка.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Прием пациенток ведется 7 кабинетах приема ЖК+ смотровой кабинет ЖК; кабинет врача гинеколога в 115,112,103 мкр, Нижнем </a:t>
          </a:r>
          <a:r>
            <a:rPr lang="ru-RU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Саянтуе</a:t>
          </a:r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и с. Вознесеновка; 2 приема врачей акушер- гинекологов студенческой поликлинике; смотровой кабинет БКМ,12. </a:t>
          </a:r>
        </a:p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Первый и последний час каждого участка  выделен на  ДОРЗ. </a:t>
          </a:r>
        </a:p>
      </dgm:t>
    </dgm:pt>
    <dgm:pt modelId="{C251EEC8-460C-4D50-B601-AE1C6F99A846}" type="parTrans" cxnId="{E9FD8B16-89A4-4AB4-A871-3F840185A7CB}">
      <dgm:prSet/>
      <dgm:spPr>
        <a:xfrm>
          <a:off x="3018591" y="1508388"/>
          <a:ext cx="91440" cy="1763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8B744E0-206E-47DE-943F-86072FC052B7}" type="sibTrans" cxnId="{E9FD8B16-89A4-4AB4-A871-3F840185A7CB}">
      <dgm:prSet/>
      <dgm:spPr/>
      <dgm:t>
        <a:bodyPr/>
        <a:lstStyle/>
        <a:p>
          <a:endParaRPr lang="ru-RU"/>
        </a:p>
      </dgm:t>
    </dgm:pt>
    <dgm:pt modelId="{39432356-93CA-4B54-93E9-96B60749E6A5}">
      <dgm:prSet/>
      <dgm:spPr>
        <a:xfrm>
          <a:off x="1044275" y="2310338"/>
          <a:ext cx="4174852" cy="59885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C03617C9-65B1-446C-9DB0-D76D293A4648}" type="parTrans" cxnId="{71D46A24-C77E-4CA2-B6EB-18F12738E82F}">
      <dgm:prSet/>
      <dgm:spPr>
        <a:xfrm>
          <a:off x="3018591" y="2069922"/>
          <a:ext cx="91440" cy="1763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8D5E0D4-904D-4F24-BB7E-B7E6CB1E66C2}" type="sibTrans" cxnId="{71D46A24-C77E-4CA2-B6EB-18F12738E82F}">
      <dgm:prSet/>
      <dgm:spPr/>
      <dgm:t>
        <a:bodyPr/>
        <a:lstStyle/>
        <a:p>
          <a:endParaRPr lang="ru-RU"/>
        </a:p>
      </dgm:t>
    </dgm:pt>
    <dgm:pt modelId="{2743B0B6-B28B-47A7-A92D-A68CCCFAF347}">
      <dgm:prSet/>
      <dgm:spPr>
        <a:xfrm>
          <a:off x="2828443" y="3085592"/>
          <a:ext cx="606516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Направляется на 2 этап диспансеризации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CCB1BFA0-0429-4860-A1A3-BD6ADA0F1F8C}" type="parTrans" cxnId="{F03935FA-2243-4EFE-9432-BEFA25843A79}">
      <dgm:prSet/>
      <dgm:spPr>
        <a:xfrm>
          <a:off x="3018591" y="2845175"/>
          <a:ext cx="91440" cy="1763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59F016B-5663-42B8-9A60-C7263C9DFB2C}" type="sibTrans" cxnId="{F03935FA-2243-4EFE-9432-BEFA25843A79}">
      <dgm:prSet/>
      <dgm:spPr/>
      <dgm:t>
        <a:bodyPr/>
        <a:lstStyle/>
        <a:p>
          <a:endParaRPr lang="ru-RU"/>
        </a:p>
      </dgm:t>
    </dgm:pt>
    <dgm:pt modelId="{F04B737E-3040-4971-97A2-189DFB64D0B2}">
      <dgm:prSet/>
      <dgm:spPr>
        <a:xfrm>
          <a:off x="2155622" y="3647125"/>
          <a:ext cx="1952158" cy="3851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Запись на прием к врачу женской консультации производится </a:t>
          </a:r>
          <a:r>
            <a:rPr lang="ru-RU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пн</a:t>
          </a:r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-ср-пят с 14-16ч через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Franklin Gothic Book"/>
              <a:ea typeface="+mn-ea"/>
              <a:cs typeface="+mn-cs"/>
            </a:rPr>
            <a:t>coll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Franklin Gothic Book"/>
              <a:ea typeface="+mn-ea"/>
              <a:cs typeface="+mn-cs"/>
            </a:rPr>
            <a:t>—</a:t>
          </a:r>
          <a:r>
            <a:rPr lang="ru-RU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центр консультации по системе администратор- администратор</a:t>
          </a:r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D663DA84-B08A-4989-AFC4-D4D7F8066A5F}" type="parTrans" cxnId="{24E254B3-10DD-40D4-AED2-F91DD142F67C}">
      <dgm:prSet/>
      <dgm:spPr>
        <a:xfrm>
          <a:off x="3018591" y="3406709"/>
          <a:ext cx="91440" cy="1763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4E6B374-9277-469B-AF28-C6153B5E18CE}" type="sibTrans" cxnId="{24E254B3-10DD-40D4-AED2-F91DD142F67C}">
      <dgm:prSet/>
      <dgm:spPr/>
      <dgm:t>
        <a:bodyPr/>
        <a:lstStyle/>
        <a:p>
          <a:endParaRPr lang="ru-RU"/>
        </a:p>
      </dgm:t>
    </dgm:pt>
    <dgm:pt modelId="{5EC430E2-33B6-4D19-8D21-D73EBA57815E}" type="pres">
      <dgm:prSet presAssocID="{5A2B61D4-31C9-46EF-A58A-FCF0218652E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94DEA4-F9EA-44B2-A1B4-8CA4C6B9D73D}" type="pres">
      <dgm:prSet presAssocID="{3D7A6E54-EA86-4C82-AB6F-FC8545FEC6B0}" presName="hierRoot1" presStyleCnt="0"/>
      <dgm:spPr/>
    </dgm:pt>
    <dgm:pt modelId="{7C2C1BE2-2FC8-459E-A789-811A2993386B}" type="pres">
      <dgm:prSet presAssocID="{3D7A6E54-EA86-4C82-AB6F-FC8545FEC6B0}" presName="composite" presStyleCnt="0"/>
      <dgm:spPr/>
    </dgm:pt>
    <dgm:pt modelId="{549F0B42-0132-47EA-A34C-E3C32DACE33C}" type="pres">
      <dgm:prSet presAssocID="{3D7A6E54-EA86-4C82-AB6F-FC8545FEC6B0}" presName="background" presStyleLbl="node0" presStyleIdx="0" presStyleCnt="1"/>
      <dgm:spPr>
        <a:xfrm>
          <a:off x="2376264" y="184"/>
          <a:ext cx="2117391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61285C56-97B3-499B-930C-3B8741347DA7}" type="pres">
      <dgm:prSet presAssocID="{3D7A6E54-EA86-4C82-AB6F-FC8545FEC6B0}" presName="text" presStyleLbl="fgAcc0" presStyleIdx="0" presStyleCnt="1" custScaleX="3491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54C073-EC6E-4566-A1BD-C590B99DBDB6}" type="pres">
      <dgm:prSet presAssocID="{3D7A6E54-EA86-4C82-AB6F-FC8545FEC6B0}" presName="hierChild2" presStyleCnt="0"/>
      <dgm:spPr/>
    </dgm:pt>
    <dgm:pt modelId="{867FB738-2DB7-4634-A67C-4B8A9C4EECD0}" type="pres">
      <dgm:prSet presAssocID="{6AC9B85A-F310-45F5-A0B3-DDF206D977F4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EC3547D-E4CE-461C-844E-7844CBCC5528}" type="pres">
      <dgm:prSet presAssocID="{025FA946-8B0A-4CA8-9D99-F1CCE1C909AB}" presName="hierRoot2" presStyleCnt="0"/>
      <dgm:spPr/>
    </dgm:pt>
    <dgm:pt modelId="{26315E97-8EA9-4F67-9604-DDC32192D2EE}" type="pres">
      <dgm:prSet presAssocID="{025FA946-8B0A-4CA8-9D99-F1CCE1C909AB}" presName="composite2" presStyleCnt="0"/>
      <dgm:spPr/>
    </dgm:pt>
    <dgm:pt modelId="{D849331F-DE04-40DD-848A-AC8D56F1C7CE}" type="pres">
      <dgm:prSet presAssocID="{025FA946-8B0A-4CA8-9D99-F1CCE1C909AB}" presName="background2" presStyleLbl="node2" presStyleIdx="0" presStyleCnt="2"/>
      <dgm:spPr>
        <a:xfrm>
          <a:off x="2390403" y="561717"/>
          <a:ext cx="60651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85930775-55EF-4AB4-BE6A-82D9A0866A09}" type="pres">
      <dgm:prSet presAssocID="{025FA946-8B0A-4CA8-9D99-F1CCE1C909A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CAD5B0-C006-4F75-A7CD-B26E082667B4}" type="pres">
      <dgm:prSet presAssocID="{025FA946-8B0A-4CA8-9D99-F1CCE1C909AB}" presName="hierChild3" presStyleCnt="0"/>
      <dgm:spPr/>
    </dgm:pt>
    <dgm:pt modelId="{E36FBFB4-2854-4C44-97DB-4DCC8EE6B8B7}" type="pres">
      <dgm:prSet presAssocID="{6DB0635E-1689-404B-91A0-F5BDDDA78A9C}" presName="Name17" presStyleLbl="parChTrans1D3" presStyleIdx="0" presStyleCnt="4"/>
      <dgm:spPr/>
      <dgm:t>
        <a:bodyPr/>
        <a:lstStyle/>
        <a:p>
          <a:endParaRPr lang="ru-RU"/>
        </a:p>
      </dgm:t>
    </dgm:pt>
    <dgm:pt modelId="{A891E48B-CDE5-47B7-A6F2-7CC323ABCA01}" type="pres">
      <dgm:prSet presAssocID="{C7FC5DA8-C56B-4FB4-A4A5-4F8F0D7CDBEB}" presName="hierRoot3" presStyleCnt="0"/>
      <dgm:spPr/>
    </dgm:pt>
    <dgm:pt modelId="{93A04FEC-2058-4667-B145-574A69D5149E}" type="pres">
      <dgm:prSet presAssocID="{C7FC5DA8-C56B-4FB4-A4A5-4F8F0D7CDBEB}" presName="composite3" presStyleCnt="0"/>
      <dgm:spPr/>
    </dgm:pt>
    <dgm:pt modelId="{9ECC5539-70CF-434A-AF38-0F9AB3102BF2}" type="pres">
      <dgm:prSet presAssocID="{C7FC5DA8-C56B-4FB4-A4A5-4F8F0D7CDBEB}" presName="background3" presStyleLbl="node3" presStyleIdx="0" presStyleCnt="4"/>
      <dgm:spPr>
        <a:xfrm>
          <a:off x="2019755" y="1123250"/>
          <a:ext cx="60651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9B458002-5871-4E9D-B6E9-EE98E965400D}" type="pres">
      <dgm:prSet presAssocID="{C7FC5DA8-C56B-4FB4-A4A5-4F8F0D7CDBEB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6BFE27-515B-452E-8FDD-C3AADE4342A7}" type="pres">
      <dgm:prSet presAssocID="{C7FC5DA8-C56B-4FB4-A4A5-4F8F0D7CDBEB}" presName="hierChild4" presStyleCnt="0"/>
      <dgm:spPr/>
    </dgm:pt>
    <dgm:pt modelId="{7F1E821C-B894-4ABD-A7F3-48E077657BAB}" type="pres">
      <dgm:prSet presAssocID="{8CF5DE46-2302-47E1-8413-12A931CBD946}" presName="Name17" presStyleLbl="parChTrans1D3" presStyleIdx="1" presStyleCnt="4"/>
      <dgm:spPr/>
      <dgm:t>
        <a:bodyPr/>
        <a:lstStyle/>
        <a:p>
          <a:endParaRPr lang="ru-RU"/>
        </a:p>
      </dgm:t>
    </dgm:pt>
    <dgm:pt modelId="{5F542147-9C89-42A7-83B5-4F4C3A5D34F9}" type="pres">
      <dgm:prSet presAssocID="{604A1486-7309-462E-B0F4-A175C3BDA009}" presName="hierRoot3" presStyleCnt="0"/>
      <dgm:spPr/>
    </dgm:pt>
    <dgm:pt modelId="{BBE1AAE3-6796-4F77-AF13-1F67D334BE13}" type="pres">
      <dgm:prSet presAssocID="{604A1486-7309-462E-B0F4-A175C3BDA009}" presName="composite3" presStyleCnt="0"/>
      <dgm:spPr/>
    </dgm:pt>
    <dgm:pt modelId="{EA5BB34C-5C63-4818-89A8-87C88C9B5801}" type="pres">
      <dgm:prSet presAssocID="{604A1486-7309-462E-B0F4-A175C3BDA009}" presName="background3" presStyleLbl="node3" presStyleIdx="1" presStyleCnt="4"/>
      <dgm:spPr>
        <a:xfrm>
          <a:off x="2761052" y="1123250"/>
          <a:ext cx="60651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F316C4B9-7BFC-4EE0-8E4A-444F90A6DFFC}" type="pres">
      <dgm:prSet presAssocID="{604A1486-7309-462E-B0F4-A175C3BDA009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DDD0C3-A6F8-466F-A875-E09332E18862}" type="pres">
      <dgm:prSet presAssocID="{604A1486-7309-462E-B0F4-A175C3BDA009}" presName="hierChild4" presStyleCnt="0"/>
      <dgm:spPr/>
    </dgm:pt>
    <dgm:pt modelId="{B4ADD1CD-9834-4906-B9E0-46E2D88DFE50}" type="pres">
      <dgm:prSet presAssocID="{C251EEC8-460C-4D50-B601-AE1C6F99A846}" presName="Name23" presStyleLbl="parChTrans1D4" presStyleIdx="0" presStyleCnt="4"/>
      <dgm:spPr/>
      <dgm:t>
        <a:bodyPr/>
        <a:lstStyle/>
        <a:p>
          <a:endParaRPr lang="ru-RU"/>
        </a:p>
      </dgm:t>
    </dgm:pt>
    <dgm:pt modelId="{979B5CBD-8C2F-4845-8AD6-381182683EA5}" type="pres">
      <dgm:prSet presAssocID="{18B741C7-0DD2-4E04-98DC-0DFA46647ACA}" presName="hierRoot4" presStyleCnt="0"/>
      <dgm:spPr/>
    </dgm:pt>
    <dgm:pt modelId="{CD043ADC-6EFD-4F42-A844-308AEC9DB6D1}" type="pres">
      <dgm:prSet presAssocID="{18B741C7-0DD2-4E04-98DC-0DFA46647ACA}" presName="composite4" presStyleCnt="0"/>
      <dgm:spPr/>
    </dgm:pt>
    <dgm:pt modelId="{046D40CA-AF48-480C-A026-5A9B7DE80661}" type="pres">
      <dgm:prSet presAssocID="{18B741C7-0DD2-4E04-98DC-0DFA46647ACA}" presName="background4" presStyleLbl="node4" presStyleIdx="0" presStyleCnt="4"/>
      <dgm:spPr>
        <a:xfrm>
          <a:off x="1664283" y="1684784"/>
          <a:ext cx="280005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D2E7F498-8D2D-495C-84BC-3108A4C7B07C}" type="pres">
      <dgm:prSet presAssocID="{18B741C7-0DD2-4E04-98DC-0DFA46647ACA}" presName="text4" presStyleLbl="fgAcc4" presStyleIdx="0" presStyleCnt="4" custScaleX="461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B335EE-B29F-47A2-83D1-D8D04A3CFE70}" type="pres">
      <dgm:prSet presAssocID="{18B741C7-0DD2-4E04-98DC-0DFA46647ACA}" presName="hierChild5" presStyleCnt="0"/>
      <dgm:spPr/>
    </dgm:pt>
    <dgm:pt modelId="{042C0B7C-5FD1-4A99-8C56-8780AE925744}" type="pres">
      <dgm:prSet presAssocID="{C03617C9-65B1-446C-9DB0-D76D293A4648}" presName="Name23" presStyleLbl="parChTrans1D4" presStyleIdx="1" presStyleCnt="4"/>
      <dgm:spPr/>
      <dgm:t>
        <a:bodyPr/>
        <a:lstStyle/>
        <a:p>
          <a:endParaRPr lang="ru-RU"/>
        </a:p>
      </dgm:t>
    </dgm:pt>
    <dgm:pt modelId="{1AA33D82-0B00-4951-AD5E-2AFA6668F39F}" type="pres">
      <dgm:prSet presAssocID="{39432356-93CA-4B54-93E9-96B60749E6A5}" presName="hierRoot4" presStyleCnt="0"/>
      <dgm:spPr/>
    </dgm:pt>
    <dgm:pt modelId="{E1D1F9D9-2D59-41EC-9DC6-417FDF8C53B9}" type="pres">
      <dgm:prSet presAssocID="{39432356-93CA-4B54-93E9-96B60749E6A5}" presName="composite4" presStyleCnt="0"/>
      <dgm:spPr/>
    </dgm:pt>
    <dgm:pt modelId="{DC8C1721-3C20-4358-A404-CDBDE37957CB}" type="pres">
      <dgm:prSet presAssocID="{39432356-93CA-4B54-93E9-96B60749E6A5}" presName="background4" presStyleLbl="node4" presStyleIdx="1" presStyleCnt="4"/>
      <dgm:spPr>
        <a:xfrm>
          <a:off x="976884" y="2246317"/>
          <a:ext cx="4174852" cy="59885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9BBB9749-FAFD-434E-80DE-4313986BF0D9}" type="pres">
      <dgm:prSet presAssocID="{39432356-93CA-4B54-93E9-96B60749E6A5}" presName="text4" presStyleLbl="fgAcc4" presStyleIdx="1" presStyleCnt="4" custScaleX="688333" custScaleY="1554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D4F00F-6FCC-4E29-AA31-322208FCE435}" type="pres">
      <dgm:prSet presAssocID="{39432356-93CA-4B54-93E9-96B60749E6A5}" presName="hierChild5" presStyleCnt="0"/>
      <dgm:spPr/>
    </dgm:pt>
    <dgm:pt modelId="{6000C7AD-0871-4A9D-889C-E3072D231C57}" type="pres">
      <dgm:prSet presAssocID="{CCB1BFA0-0429-4860-A1A3-BD6ADA0F1F8C}" presName="Name23" presStyleLbl="parChTrans1D4" presStyleIdx="2" presStyleCnt="4"/>
      <dgm:spPr/>
      <dgm:t>
        <a:bodyPr/>
        <a:lstStyle/>
        <a:p>
          <a:endParaRPr lang="ru-RU"/>
        </a:p>
      </dgm:t>
    </dgm:pt>
    <dgm:pt modelId="{8ACA1EA5-849E-4D63-BFD3-EBDB68BA7598}" type="pres">
      <dgm:prSet presAssocID="{2743B0B6-B28B-47A7-A92D-A68CCCFAF347}" presName="hierRoot4" presStyleCnt="0"/>
      <dgm:spPr/>
    </dgm:pt>
    <dgm:pt modelId="{CAE4AC63-73C8-4F40-8055-1BFBD0C52B4A}" type="pres">
      <dgm:prSet presAssocID="{2743B0B6-B28B-47A7-A92D-A68CCCFAF347}" presName="composite4" presStyleCnt="0"/>
      <dgm:spPr/>
    </dgm:pt>
    <dgm:pt modelId="{DEB774C6-DBB0-4D63-AE92-BB7C9AEFD55A}" type="pres">
      <dgm:prSet presAssocID="{2743B0B6-B28B-47A7-A92D-A68CCCFAF347}" presName="background4" presStyleLbl="node4" presStyleIdx="2" presStyleCnt="4"/>
      <dgm:spPr>
        <a:xfrm>
          <a:off x="2761052" y="3021571"/>
          <a:ext cx="60651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4C15609D-86C1-4847-8025-795BA74CC5AE}" type="pres">
      <dgm:prSet presAssocID="{2743B0B6-B28B-47A7-A92D-A68CCCFAF347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B9183C-0181-4CCF-B0B3-693C7F372AA2}" type="pres">
      <dgm:prSet presAssocID="{2743B0B6-B28B-47A7-A92D-A68CCCFAF347}" presName="hierChild5" presStyleCnt="0"/>
      <dgm:spPr/>
    </dgm:pt>
    <dgm:pt modelId="{59FBEA76-B176-4343-BCA2-3AF333937F13}" type="pres">
      <dgm:prSet presAssocID="{D663DA84-B08A-4989-AFC4-D4D7F8066A5F}" presName="Name23" presStyleLbl="parChTrans1D4" presStyleIdx="3" presStyleCnt="4"/>
      <dgm:spPr/>
      <dgm:t>
        <a:bodyPr/>
        <a:lstStyle/>
        <a:p>
          <a:endParaRPr lang="ru-RU"/>
        </a:p>
      </dgm:t>
    </dgm:pt>
    <dgm:pt modelId="{5BB059E6-C2AB-4F47-A61F-B32239968013}" type="pres">
      <dgm:prSet presAssocID="{F04B737E-3040-4971-97A2-189DFB64D0B2}" presName="hierRoot4" presStyleCnt="0"/>
      <dgm:spPr/>
    </dgm:pt>
    <dgm:pt modelId="{1693CD97-47F8-4D4D-8D6C-FCC4E9223AEE}" type="pres">
      <dgm:prSet presAssocID="{F04B737E-3040-4971-97A2-189DFB64D0B2}" presName="composite4" presStyleCnt="0"/>
      <dgm:spPr/>
    </dgm:pt>
    <dgm:pt modelId="{B8F4AD1E-AFAB-46CB-8CC1-BE8B9E6E5EE0}" type="pres">
      <dgm:prSet presAssocID="{F04B737E-3040-4971-97A2-189DFB64D0B2}" presName="background4" presStyleLbl="node4" presStyleIdx="3" presStyleCnt="4"/>
      <dgm:spPr>
        <a:xfrm>
          <a:off x="2088232" y="3583104"/>
          <a:ext cx="1952158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D8797B40-FBFF-47E6-9AAE-5D6727E7845D}" type="pres">
      <dgm:prSet presAssocID="{F04B737E-3040-4971-97A2-189DFB64D0B2}" presName="text4" presStyleLbl="fgAcc4" presStyleIdx="3" presStyleCnt="4" custScaleX="3218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467FB5-AEA5-479C-BF6D-DFF5740CAF4A}" type="pres">
      <dgm:prSet presAssocID="{F04B737E-3040-4971-97A2-189DFB64D0B2}" presName="hierChild5" presStyleCnt="0"/>
      <dgm:spPr/>
    </dgm:pt>
    <dgm:pt modelId="{6781A569-8CCD-41B3-AA2F-CE4C94FA6F3D}" type="pres">
      <dgm:prSet presAssocID="{EDD0F63B-1A36-48A8-A4F0-0A07CD791CF7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E9FD359-6935-4357-9FA5-0E9FDAAF702A}" type="pres">
      <dgm:prSet presAssocID="{73826942-0A11-4C21-BDE8-5D561F623E48}" presName="hierRoot2" presStyleCnt="0"/>
      <dgm:spPr/>
    </dgm:pt>
    <dgm:pt modelId="{F87A7F43-ACD0-471B-AB47-930130907566}" type="pres">
      <dgm:prSet presAssocID="{73826942-0A11-4C21-BDE8-5D561F623E48}" presName="composite2" presStyleCnt="0"/>
      <dgm:spPr/>
    </dgm:pt>
    <dgm:pt modelId="{F79C93F6-DF72-422D-8FD2-F0AA71B9FF3E}" type="pres">
      <dgm:prSet presAssocID="{73826942-0A11-4C21-BDE8-5D561F623E48}" presName="background2" presStyleLbl="node2" presStyleIdx="1" presStyleCnt="2"/>
      <dgm:spPr>
        <a:xfrm>
          <a:off x="3872999" y="561717"/>
          <a:ext cx="60651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098E265E-7370-4AD5-A424-DD0228CC1113}" type="pres">
      <dgm:prSet presAssocID="{73826942-0A11-4C21-BDE8-5D561F623E48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63A728-F69E-4B63-9B15-F292A79216AA}" type="pres">
      <dgm:prSet presAssocID="{73826942-0A11-4C21-BDE8-5D561F623E48}" presName="hierChild3" presStyleCnt="0"/>
      <dgm:spPr/>
    </dgm:pt>
    <dgm:pt modelId="{288E9CA6-B63F-4495-A68F-B74847370260}" type="pres">
      <dgm:prSet presAssocID="{39224172-4DEA-45D6-AAF5-873E3F7598E6}" presName="Name17" presStyleLbl="parChTrans1D3" presStyleIdx="2" presStyleCnt="4"/>
      <dgm:spPr/>
      <dgm:t>
        <a:bodyPr/>
        <a:lstStyle/>
        <a:p>
          <a:endParaRPr lang="ru-RU"/>
        </a:p>
      </dgm:t>
    </dgm:pt>
    <dgm:pt modelId="{D8A32D75-5BAB-45CD-A4AB-F8C19EE8EE54}" type="pres">
      <dgm:prSet presAssocID="{26665122-A049-42DA-AD88-CB56C7B0AAA3}" presName="hierRoot3" presStyleCnt="0"/>
      <dgm:spPr/>
    </dgm:pt>
    <dgm:pt modelId="{22B49FD9-2A8F-40C3-8745-3015317EFD2E}" type="pres">
      <dgm:prSet presAssocID="{26665122-A049-42DA-AD88-CB56C7B0AAA3}" presName="composite3" presStyleCnt="0"/>
      <dgm:spPr/>
    </dgm:pt>
    <dgm:pt modelId="{28A364DA-4D8D-4348-86AF-4E04139F551B}" type="pres">
      <dgm:prSet presAssocID="{26665122-A049-42DA-AD88-CB56C7B0AAA3}" presName="background3" presStyleLbl="node3" presStyleIdx="2" presStyleCnt="4"/>
      <dgm:spPr>
        <a:xfrm>
          <a:off x="3502350" y="1123250"/>
          <a:ext cx="60651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083C3E7D-1C7A-4C09-8938-7051F97B147B}" type="pres">
      <dgm:prSet presAssocID="{26665122-A049-42DA-AD88-CB56C7B0AAA3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4B080C-89E4-4F02-A916-53CAC5ACC422}" type="pres">
      <dgm:prSet presAssocID="{26665122-A049-42DA-AD88-CB56C7B0AAA3}" presName="hierChild4" presStyleCnt="0"/>
      <dgm:spPr/>
    </dgm:pt>
    <dgm:pt modelId="{7536F449-5797-42F4-B58B-9F0AF6CEE40E}" type="pres">
      <dgm:prSet presAssocID="{EC016983-B8E6-43F1-8784-CA7339381C39}" presName="Name17" presStyleLbl="parChTrans1D3" presStyleIdx="3" presStyleCnt="4"/>
      <dgm:spPr/>
      <dgm:t>
        <a:bodyPr/>
        <a:lstStyle/>
        <a:p>
          <a:endParaRPr lang="ru-RU"/>
        </a:p>
      </dgm:t>
    </dgm:pt>
    <dgm:pt modelId="{CDDE631F-4B61-4E68-8E24-A7A2F2AF72D9}" type="pres">
      <dgm:prSet presAssocID="{5FF1381E-111D-4250-983F-D5BC306DD526}" presName="hierRoot3" presStyleCnt="0"/>
      <dgm:spPr/>
    </dgm:pt>
    <dgm:pt modelId="{B50C5407-F039-4111-A6F4-8D61AACBD64B}" type="pres">
      <dgm:prSet presAssocID="{5FF1381E-111D-4250-983F-D5BC306DD526}" presName="composite3" presStyleCnt="0"/>
      <dgm:spPr/>
    </dgm:pt>
    <dgm:pt modelId="{165E3E4E-11C7-4907-9519-9C5E5CAA8D77}" type="pres">
      <dgm:prSet presAssocID="{5FF1381E-111D-4250-983F-D5BC306DD526}" presName="background3" presStyleLbl="node3" presStyleIdx="3" presStyleCnt="4"/>
      <dgm:spPr>
        <a:xfrm>
          <a:off x="4243648" y="1123250"/>
          <a:ext cx="606516" cy="38513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</dgm:pt>
    <dgm:pt modelId="{AEE842F1-D4B7-4155-9D63-88E76E97D85A}" type="pres">
      <dgm:prSet presAssocID="{5FF1381E-111D-4250-983F-D5BC306DD526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CBF120-DA63-4FF9-A788-668916F39D6C}" type="pres">
      <dgm:prSet presAssocID="{5FF1381E-111D-4250-983F-D5BC306DD526}" presName="hierChild4" presStyleCnt="0"/>
      <dgm:spPr/>
    </dgm:pt>
  </dgm:ptLst>
  <dgm:cxnLst>
    <dgm:cxn modelId="{F03935FA-2243-4EFE-9432-BEFA25843A79}" srcId="{39432356-93CA-4B54-93E9-96B60749E6A5}" destId="{2743B0B6-B28B-47A7-A92D-A68CCCFAF347}" srcOrd="0" destOrd="0" parTransId="{CCB1BFA0-0429-4860-A1A3-BD6ADA0F1F8C}" sibTransId="{B59F016B-5663-42B8-9A60-C7263C9DFB2C}"/>
    <dgm:cxn modelId="{F05180BE-2E52-4899-979B-3C8633B23A28}" srcId="{025FA946-8B0A-4CA8-9D99-F1CCE1C909AB}" destId="{C7FC5DA8-C56B-4FB4-A4A5-4F8F0D7CDBEB}" srcOrd="0" destOrd="0" parTransId="{6DB0635E-1689-404B-91A0-F5BDDDA78A9C}" sibTransId="{A2C3B315-EBE5-4F2B-8A95-716EAEDEFBCC}"/>
    <dgm:cxn modelId="{DACBDE85-41D8-40AB-835D-6CD804DB5F88}" type="presOf" srcId="{C03617C9-65B1-446C-9DB0-D76D293A4648}" destId="{042C0B7C-5FD1-4A99-8C56-8780AE925744}" srcOrd="0" destOrd="0" presId="urn:microsoft.com/office/officeart/2005/8/layout/hierarchy1"/>
    <dgm:cxn modelId="{AC47E27E-F4C6-4628-8F1D-47E9B9CC8F59}" srcId="{3D7A6E54-EA86-4C82-AB6F-FC8545FEC6B0}" destId="{025FA946-8B0A-4CA8-9D99-F1CCE1C909AB}" srcOrd="0" destOrd="0" parTransId="{6AC9B85A-F310-45F5-A0B3-DDF206D977F4}" sibTransId="{8A18ECB5-B29B-4775-89CB-6E53CC151690}"/>
    <dgm:cxn modelId="{1C5CE1E5-1D97-49A6-8031-5CF0F167F8B0}" srcId="{3D7A6E54-EA86-4C82-AB6F-FC8545FEC6B0}" destId="{73826942-0A11-4C21-BDE8-5D561F623E48}" srcOrd="1" destOrd="0" parTransId="{EDD0F63B-1A36-48A8-A4F0-0A07CD791CF7}" sibTransId="{E5E58B99-3147-485B-962B-4D4B50B97225}"/>
    <dgm:cxn modelId="{E9FD8B16-89A4-4AB4-A871-3F840185A7CB}" srcId="{604A1486-7309-462E-B0F4-A175C3BDA009}" destId="{18B741C7-0DD2-4E04-98DC-0DFA46647ACA}" srcOrd="0" destOrd="0" parTransId="{C251EEC8-460C-4D50-B601-AE1C6F99A846}" sibTransId="{D8B744E0-206E-47DE-943F-86072FC052B7}"/>
    <dgm:cxn modelId="{6931330A-B9F3-4CF7-812C-ED1FDE14593F}" type="presOf" srcId="{5A2B61D4-31C9-46EF-A58A-FCF0218652E2}" destId="{5EC430E2-33B6-4D19-8D21-D73EBA57815E}" srcOrd="0" destOrd="0" presId="urn:microsoft.com/office/officeart/2005/8/layout/hierarchy1"/>
    <dgm:cxn modelId="{6939E48B-757E-41F9-8FDB-363F9A2A374C}" type="presOf" srcId="{C251EEC8-460C-4D50-B601-AE1C6F99A846}" destId="{B4ADD1CD-9834-4906-B9E0-46E2D88DFE50}" srcOrd="0" destOrd="0" presId="urn:microsoft.com/office/officeart/2005/8/layout/hierarchy1"/>
    <dgm:cxn modelId="{5992E65E-D62F-4B76-94E1-E8C3651177E7}" type="presOf" srcId="{6DB0635E-1689-404B-91A0-F5BDDDA78A9C}" destId="{E36FBFB4-2854-4C44-97DB-4DCC8EE6B8B7}" srcOrd="0" destOrd="0" presId="urn:microsoft.com/office/officeart/2005/8/layout/hierarchy1"/>
    <dgm:cxn modelId="{A31CE593-2F0A-4607-8791-22068A7DF495}" type="presOf" srcId="{8CF5DE46-2302-47E1-8413-12A931CBD946}" destId="{7F1E821C-B894-4ABD-A7F3-48E077657BAB}" srcOrd="0" destOrd="0" presId="urn:microsoft.com/office/officeart/2005/8/layout/hierarchy1"/>
    <dgm:cxn modelId="{C7126893-1A41-4A93-A21B-D9A0BC7985BD}" srcId="{73826942-0A11-4C21-BDE8-5D561F623E48}" destId="{26665122-A049-42DA-AD88-CB56C7B0AAA3}" srcOrd="0" destOrd="0" parTransId="{39224172-4DEA-45D6-AAF5-873E3F7598E6}" sibTransId="{9691048D-E4C3-43C2-ACB6-7B369FFBF8A7}"/>
    <dgm:cxn modelId="{B5A4199B-EC38-4929-9D2B-6F3A7CA4EA08}" srcId="{73826942-0A11-4C21-BDE8-5D561F623E48}" destId="{5FF1381E-111D-4250-983F-D5BC306DD526}" srcOrd="1" destOrd="0" parTransId="{EC016983-B8E6-43F1-8784-CA7339381C39}" sibTransId="{00A697D0-80B6-454D-BFC2-73BF35D966D6}"/>
    <dgm:cxn modelId="{9CBCC169-2A39-4911-9415-4F6D4A0957F2}" type="presOf" srcId="{18B741C7-0DD2-4E04-98DC-0DFA46647ACA}" destId="{D2E7F498-8D2D-495C-84BC-3108A4C7B07C}" srcOrd="0" destOrd="0" presId="urn:microsoft.com/office/officeart/2005/8/layout/hierarchy1"/>
    <dgm:cxn modelId="{A4241233-F174-4BC9-9CCB-A476ABA47F5A}" srcId="{025FA946-8B0A-4CA8-9D99-F1CCE1C909AB}" destId="{604A1486-7309-462E-B0F4-A175C3BDA009}" srcOrd="1" destOrd="0" parTransId="{8CF5DE46-2302-47E1-8413-12A931CBD946}" sibTransId="{ED561B08-9CE0-42E3-BE48-44E0ACE978F0}"/>
    <dgm:cxn modelId="{A2C8FD5E-79AD-4CF7-A7D0-613D86E12C8B}" type="presOf" srcId="{CCB1BFA0-0429-4860-A1A3-BD6ADA0F1F8C}" destId="{6000C7AD-0871-4A9D-889C-E3072D231C57}" srcOrd="0" destOrd="0" presId="urn:microsoft.com/office/officeart/2005/8/layout/hierarchy1"/>
    <dgm:cxn modelId="{171BC8A5-E9D9-44F7-A506-EAB6996BD843}" type="presOf" srcId="{EDD0F63B-1A36-48A8-A4F0-0A07CD791CF7}" destId="{6781A569-8CCD-41B3-AA2F-CE4C94FA6F3D}" srcOrd="0" destOrd="0" presId="urn:microsoft.com/office/officeart/2005/8/layout/hierarchy1"/>
    <dgm:cxn modelId="{43576F01-7AB6-4439-B6F2-2CBDCBD69CBC}" srcId="{5A2B61D4-31C9-46EF-A58A-FCF0218652E2}" destId="{3D7A6E54-EA86-4C82-AB6F-FC8545FEC6B0}" srcOrd="0" destOrd="0" parTransId="{3B534795-BE51-4418-8AC0-08896EB61550}" sibTransId="{E96B4349-6F0E-46F1-807D-EEF26F4CA876}"/>
    <dgm:cxn modelId="{3860D071-76DD-493C-8A88-D1A186146D25}" type="presOf" srcId="{C7FC5DA8-C56B-4FB4-A4A5-4F8F0D7CDBEB}" destId="{9B458002-5871-4E9D-B6E9-EE98E965400D}" srcOrd="0" destOrd="0" presId="urn:microsoft.com/office/officeart/2005/8/layout/hierarchy1"/>
    <dgm:cxn modelId="{49CCE51B-D056-4163-9923-8EF6BFA3CD88}" type="presOf" srcId="{39224172-4DEA-45D6-AAF5-873E3F7598E6}" destId="{288E9CA6-B63F-4495-A68F-B74847370260}" srcOrd="0" destOrd="0" presId="urn:microsoft.com/office/officeart/2005/8/layout/hierarchy1"/>
    <dgm:cxn modelId="{24E254B3-10DD-40D4-AED2-F91DD142F67C}" srcId="{2743B0B6-B28B-47A7-A92D-A68CCCFAF347}" destId="{F04B737E-3040-4971-97A2-189DFB64D0B2}" srcOrd="0" destOrd="0" parTransId="{D663DA84-B08A-4989-AFC4-D4D7F8066A5F}" sibTransId="{14E6B374-9277-469B-AF28-C6153B5E18CE}"/>
    <dgm:cxn modelId="{9B22C39E-28A3-48E0-A9D5-F45232A4949E}" type="presOf" srcId="{604A1486-7309-462E-B0F4-A175C3BDA009}" destId="{F316C4B9-7BFC-4EE0-8E4A-444F90A6DFFC}" srcOrd="0" destOrd="0" presId="urn:microsoft.com/office/officeart/2005/8/layout/hierarchy1"/>
    <dgm:cxn modelId="{2EBC1D0E-83DD-4559-9509-9CFDBBA4F0A2}" type="presOf" srcId="{3D7A6E54-EA86-4C82-AB6F-FC8545FEC6B0}" destId="{61285C56-97B3-499B-930C-3B8741347DA7}" srcOrd="0" destOrd="0" presId="urn:microsoft.com/office/officeart/2005/8/layout/hierarchy1"/>
    <dgm:cxn modelId="{BBBACB0D-6F86-4F36-AAC6-AEA8AA2870EC}" type="presOf" srcId="{F04B737E-3040-4971-97A2-189DFB64D0B2}" destId="{D8797B40-FBFF-47E6-9AAE-5D6727E7845D}" srcOrd="0" destOrd="0" presId="urn:microsoft.com/office/officeart/2005/8/layout/hierarchy1"/>
    <dgm:cxn modelId="{34EFFE66-05FF-4987-994E-9A87722B7874}" type="presOf" srcId="{39432356-93CA-4B54-93E9-96B60749E6A5}" destId="{9BBB9749-FAFD-434E-80DE-4313986BF0D9}" srcOrd="0" destOrd="0" presId="urn:microsoft.com/office/officeart/2005/8/layout/hierarchy1"/>
    <dgm:cxn modelId="{50DEDB30-64A9-4C07-AEA5-0ABA57851806}" type="presOf" srcId="{5FF1381E-111D-4250-983F-D5BC306DD526}" destId="{AEE842F1-D4B7-4155-9D63-88E76E97D85A}" srcOrd="0" destOrd="0" presId="urn:microsoft.com/office/officeart/2005/8/layout/hierarchy1"/>
    <dgm:cxn modelId="{9AF3E651-15A7-48E6-8EE3-7434BCF8B080}" type="presOf" srcId="{2743B0B6-B28B-47A7-A92D-A68CCCFAF347}" destId="{4C15609D-86C1-4847-8025-795BA74CC5AE}" srcOrd="0" destOrd="0" presId="urn:microsoft.com/office/officeart/2005/8/layout/hierarchy1"/>
    <dgm:cxn modelId="{A2AE2680-1191-4667-8B31-841A7ADFAC08}" type="presOf" srcId="{EC016983-B8E6-43F1-8784-CA7339381C39}" destId="{7536F449-5797-42F4-B58B-9F0AF6CEE40E}" srcOrd="0" destOrd="0" presId="urn:microsoft.com/office/officeart/2005/8/layout/hierarchy1"/>
    <dgm:cxn modelId="{1D204936-411E-4CC6-9BC1-A070B734DE38}" type="presOf" srcId="{025FA946-8B0A-4CA8-9D99-F1CCE1C909AB}" destId="{85930775-55EF-4AB4-BE6A-82D9A0866A09}" srcOrd="0" destOrd="0" presId="urn:microsoft.com/office/officeart/2005/8/layout/hierarchy1"/>
    <dgm:cxn modelId="{71D46A24-C77E-4CA2-B6EB-18F12738E82F}" srcId="{18B741C7-0DD2-4E04-98DC-0DFA46647ACA}" destId="{39432356-93CA-4B54-93E9-96B60749E6A5}" srcOrd="0" destOrd="0" parTransId="{C03617C9-65B1-446C-9DB0-D76D293A4648}" sibTransId="{38D5E0D4-904D-4F24-BB7E-B7E6CB1E66C2}"/>
    <dgm:cxn modelId="{B84183A9-A012-4B1C-965E-3F8E69506949}" type="presOf" srcId="{26665122-A049-42DA-AD88-CB56C7B0AAA3}" destId="{083C3E7D-1C7A-4C09-8938-7051F97B147B}" srcOrd="0" destOrd="0" presId="urn:microsoft.com/office/officeart/2005/8/layout/hierarchy1"/>
    <dgm:cxn modelId="{1C70E5C5-900B-4015-BFA1-A7F3083F0B5D}" type="presOf" srcId="{D663DA84-B08A-4989-AFC4-D4D7F8066A5F}" destId="{59FBEA76-B176-4343-BCA2-3AF333937F13}" srcOrd="0" destOrd="0" presId="urn:microsoft.com/office/officeart/2005/8/layout/hierarchy1"/>
    <dgm:cxn modelId="{4E88A207-4C69-4AAE-82E7-7559CE41DB4A}" type="presOf" srcId="{6AC9B85A-F310-45F5-A0B3-DDF206D977F4}" destId="{867FB738-2DB7-4634-A67C-4B8A9C4EECD0}" srcOrd="0" destOrd="0" presId="urn:microsoft.com/office/officeart/2005/8/layout/hierarchy1"/>
    <dgm:cxn modelId="{898E9CA7-11F5-4F11-AA07-6B3B4A1DC2C3}" type="presOf" srcId="{73826942-0A11-4C21-BDE8-5D561F623E48}" destId="{098E265E-7370-4AD5-A424-DD0228CC1113}" srcOrd="0" destOrd="0" presId="urn:microsoft.com/office/officeart/2005/8/layout/hierarchy1"/>
    <dgm:cxn modelId="{CC9A342A-3833-4681-8E67-81171661514A}" type="presParOf" srcId="{5EC430E2-33B6-4D19-8D21-D73EBA57815E}" destId="{4394DEA4-F9EA-44B2-A1B4-8CA4C6B9D73D}" srcOrd="0" destOrd="0" presId="urn:microsoft.com/office/officeart/2005/8/layout/hierarchy1"/>
    <dgm:cxn modelId="{8CE7961C-8E89-4D6D-B9AB-FFB8DBCE288B}" type="presParOf" srcId="{4394DEA4-F9EA-44B2-A1B4-8CA4C6B9D73D}" destId="{7C2C1BE2-2FC8-459E-A789-811A2993386B}" srcOrd="0" destOrd="0" presId="urn:microsoft.com/office/officeart/2005/8/layout/hierarchy1"/>
    <dgm:cxn modelId="{C2188473-3FED-4561-BCE4-12820BA7BAA9}" type="presParOf" srcId="{7C2C1BE2-2FC8-459E-A789-811A2993386B}" destId="{549F0B42-0132-47EA-A34C-E3C32DACE33C}" srcOrd="0" destOrd="0" presId="urn:microsoft.com/office/officeart/2005/8/layout/hierarchy1"/>
    <dgm:cxn modelId="{E20128F1-1106-4E6B-8B69-2A5357B9F2D2}" type="presParOf" srcId="{7C2C1BE2-2FC8-459E-A789-811A2993386B}" destId="{61285C56-97B3-499B-930C-3B8741347DA7}" srcOrd="1" destOrd="0" presId="urn:microsoft.com/office/officeart/2005/8/layout/hierarchy1"/>
    <dgm:cxn modelId="{3510A8EE-9C06-4509-B376-777DC17B20F7}" type="presParOf" srcId="{4394DEA4-F9EA-44B2-A1B4-8CA4C6B9D73D}" destId="{C154C073-EC6E-4566-A1BD-C590B99DBDB6}" srcOrd="1" destOrd="0" presId="urn:microsoft.com/office/officeart/2005/8/layout/hierarchy1"/>
    <dgm:cxn modelId="{6736CF24-1F1D-49D8-9CD8-D152DAF7DD76}" type="presParOf" srcId="{C154C073-EC6E-4566-A1BD-C590B99DBDB6}" destId="{867FB738-2DB7-4634-A67C-4B8A9C4EECD0}" srcOrd="0" destOrd="0" presId="urn:microsoft.com/office/officeart/2005/8/layout/hierarchy1"/>
    <dgm:cxn modelId="{CCCF917B-B527-405A-9C46-9DB2C9F4C591}" type="presParOf" srcId="{C154C073-EC6E-4566-A1BD-C590B99DBDB6}" destId="{9EC3547D-E4CE-461C-844E-7844CBCC5528}" srcOrd="1" destOrd="0" presId="urn:microsoft.com/office/officeart/2005/8/layout/hierarchy1"/>
    <dgm:cxn modelId="{EFC29DEC-02FC-4F8E-B25D-5617F12E55F2}" type="presParOf" srcId="{9EC3547D-E4CE-461C-844E-7844CBCC5528}" destId="{26315E97-8EA9-4F67-9604-DDC32192D2EE}" srcOrd="0" destOrd="0" presId="urn:microsoft.com/office/officeart/2005/8/layout/hierarchy1"/>
    <dgm:cxn modelId="{F80EC0A6-BE7E-42E1-BA31-4E187C1401AD}" type="presParOf" srcId="{26315E97-8EA9-4F67-9604-DDC32192D2EE}" destId="{D849331F-DE04-40DD-848A-AC8D56F1C7CE}" srcOrd="0" destOrd="0" presId="urn:microsoft.com/office/officeart/2005/8/layout/hierarchy1"/>
    <dgm:cxn modelId="{BA8F2C26-8F05-47EC-A056-20D4BB51C437}" type="presParOf" srcId="{26315E97-8EA9-4F67-9604-DDC32192D2EE}" destId="{85930775-55EF-4AB4-BE6A-82D9A0866A09}" srcOrd="1" destOrd="0" presId="urn:microsoft.com/office/officeart/2005/8/layout/hierarchy1"/>
    <dgm:cxn modelId="{361A9655-A125-4A74-B145-B4D134C58067}" type="presParOf" srcId="{9EC3547D-E4CE-461C-844E-7844CBCC5528}" destId="{07CAD5B0-C006-4F75-A7CD-B26E082667B4}" srcOrd="1" destOrd="0" presId="urn:microsoft.com/office/officeart/2005/8/layout/hierarchy1"/>
    <dgm:cxn modelId="{5FEC54C2-23C8-4B53-AD1C-4B0D09316688}" type="presParOf" srcId="{07CAD5B0-C006-4F75-A7CD-B26E082667B4}" destId="{E36FBFB4-2854-4C44-97DB-4DCC8EE6B8B7}" srcOrd="0" destOrd="0" presId="urn:microsoft.com/office/officeart/2005/8/layout/hierarchy1"/>
    <dgm:cxn modelId="{D0BA9852-FD25-41A3-83B0-C53814975605}" type="presParOf" srcId="{07CAD5B0-C006-4F75-A7CD-B26E082667B4}" destId="{A891E48B-CDE5-47B7-A6F2-7CC323ABCA01}" srcOrd="1" destOrd="0" presId="urn:microsoft.com/office/officeart/2005/8/layout/hierarchy1"/>
    <dgm:cxn modelId="{AA2E55DA-DBDD-42F1-96CD-6A259E4B801A}" type="presParOf" srcId="{A891E48B-CDE5-47B7-A6F2-7CC323ABCA01}" destId="{93A04FEC-2058-4667-B145-574A69D5149E}" srcOrd="0" destOrd="0" presId="urn:microsoft.com/office/officeart/2005/8/layout/hierarchy1"/>
    <dgm:cxn modelId="{2946E6EE-ADDE-435B-BCB7-ADF141F50484}" type="presParOf" srcId="{93A04FEC-2058-4667-B145-574A69D5149E}" destId="{9ECC5539-70CF-434A-AF38-0F9AB3102BF2}" srcOrd="0" destOrd="0" presId="urn:microsoft.com/office/officeart/2005/8/layout/hierarchy1"/>
    <dgm:cxn modelId="{902AB236-F09D-4044-A944-3F6A1BEBB564}" type="presParOf" srcId="{93A04FEC-2058-4667-B145-574A69D5149E}" destId="{9B458002-5871-4E9D-B6E9-EE98E965400D}" srcOrd="1" destOrd="0" presId="urn:microsoft.com/office/officeart/2005/8/layout/hierarchy1"/>
    <dgm:cxn modelId="{7D86E32F-38C7-437D-9373-30BDB5EB8725}" type="presParOf" srcId="{A891E48B-CDE5-47B7-A6F2-7CC323ABCA01}" destId="{846BFE27-515B-452E-8FDD-C3AADE4342A7}" srcOrd="1" destOrd="0" presId="urn:microsoft.com/office/officeart/2005/8/layout/hierarchy1"/>
    <dgm:cxn modelId="{E1B0095C-F6B6-46FD-9B33-0862EC16575E}" type="presParOf" srcId="{07CAD5B0-C006-4F75-A7CD-B26E082667B4}" destId="{7F1E821C-B894-4ABD-A7F3-48E077657BAB}" srcOrd="2" destOrd="0" presId="urn:microsoft.com/office/officeart/2005/8/layout/hierarchy1"/>
    <dgm:cxn modelId="{89071F3B-7D9E-4487-ACBE-66A4C6BF0144}" type="presParOf" srcId="{07CAD5B0-C006-4F75-A7CD-B26E082667B4}" destId="{5F542147-9C89-42A7-83B5-4F4C3A5D34F9}" srcOrd="3" destOrd="0" presId="urn:microsoft.com/office/officeart/2005/8/layout/hierarchy1"/>
    <dgm:cxn modelId="{EC519E2B-C43B-4F68-B714-FB42EDAAC195}" type="presParOf" srcId="{5F542147-9C89-42A7-83B5-4F4C3A5D34F9}" destId="{BBE1AAE3-6796-4F77-AF13-1F67D334BE13}" srcOrd="0" destOrd="0" presId="urn:microsoft.com/office/officeart/2005/8/layout/hierarchy1"/>
    <dgm:cxn modelId="{A3A26084-5A83-4B54-981F-60FA27025705}" type="presParOf" srcId="{BBE1AAE3-6796-4F77-AF13-1F67D334BE13}" destId="{EA5BB34C-5C63-4818-89A8-87C88C9B5801}" srcOrd="0" destOrd="0" presId="urn:microsoft.com/office/officeart/2005/8/layout/hierarchy1"/>
    <dgm:cxn modelId="{2AE515FC-FE77-456E-AB0E-EAE242CD0268}" type="presParOf" srcId="{BBE1AAE3-6796-4F77-AF13-1F67D334BE13}" destId="{F316C4B9-7BFC-4EE0-8E4A-444F90A6DFFC}" srcOrd="1" destOrd="0" presId="urn:microsoft.com/office/officeart/2005/8/layout/hierarchy1"/>
    <dgm:cxn modelId="{EE7EE1AE-50DF-4CD3-AC9E-03AAA9926B23}" type="presParOf" srcId="{5F542147-9C89-42A7-83B5-4F4C3A5D34F9}" destId="{FADDD0C3-A6F8-466F-A875-E09332E18862}" srcOrd="1" destOrd="0" presId="urn:microsoft.com/office/officeart/2005/8/layout/hierarchy1"/>
    <dgm:cxn modelId="{AF20268F-27FE-4916-8F4C-F12D10D709E9}" type="presParOf" srcId="{FADDD0C3-A6F8-466F-A875-E09332E18862}" destId="{B4ADD1CD-9834-4906-B9E0-46E2D88DFE50}" srcOrd="0" destOrd="0" presId="urn:microsoft.com/office/officeart/2005/8/layout/hierarchy1"/>
    <dgm:cxn modelId="{8FF505EC-E6FB-4769-972C-965C2691E989}" type="presParOf" srcId="{FADDD0C3-A6F8-466F-A875-E09332E18862}" destId="{979B5CBD-8C2F-4845-8AD6-381182683EA5}" srcOrd="1" destOrd="0" presId="urn:microsoft.com/office/officeart/2005/8/layout/hierarchy1"/>
    <dgm:cxn modelId="{F2910F48-FD0C-4184-A131-22D22D45B712}" type="presParOf" srcId="{979B5CBD-8C2F-4845-8AD6-381182683EA5}" destId="{CD043ADC-6EFD-4F42-A844-308AEC9DB6D1}" srcOrd="0" destOrd="0" presId="urn:microsoft.com/office/officeart/2005/8/layout/hierarchy1"/>
    <dgm:cxn modelId="{BB550F9B-3069-4536-BA97-93F5DBAFC08D}" type="presParOf" srcId="{CD043ADC-6EFD-4F42-A844-308AEC9DB6D1}" destId="{046D40CA-AF48-480C-A026-5A9B7DE80661}" srcOrd="0" destOrd="0" presId="urn:microsoft.com/office/officeart/2005/8/layout/hierarchy1"/>
    <dgm:cxn modelId="{EAD103E4-ABD0-4C48-A375-4C95F4BDCEB6}" type="presParOf" srcId="{CD043ADC-6EFD-4F42-A844-308AEC9DB6D1}" destId="{D2E7F498-8D2D-495C-84BC-3108A4C7B07C}" srcOrd="1" destOrd="0" presId="urn:microsoft.com/office/officeart/2005/8/layout/hierarchy1"/>
    <dgm:cxn modelId="{C5BADFD0-440C-456C-82A5-CF6D3A87B696}" type="presParOf" srcId="{979B5CBD-8C2F-4845-8AD6-381182683EA5}" destId="{78B335EE-B29F-47A2-83D1-D8D04A3CFE70}" srcOrd="1" destOrd="0" presId="urn:microsoft.com/office/officeart/2005/8/layout/hierarchy1"/>
    <dgm:cxn modelId="{E099494F-CDB4-42A2-ADB8-9D02F8476B5E}" type="presParOf" srcId="{78B335EE-B29F-47A2-83D1-D8D04A3CFE70}" destId="{042C0B7C-5FD1-4A99-8C56-8780AE925744}" srcOrd="0" destOrd="0" presId="urn:microsoft.com/office/officeart/2005/8/layout/hierarchy1"/>
    <dgm:cxn modelId="{8D1F0BA0-C5DC-4A57-B3CD-B33DA467EEC7}" type="presParOf" srcId="{78B335EE-B29F-47A2-83D1-D8D04A3CFE70}" destId="{1AA33D82-0B00-4951-AD5E-2AFA6668F39F}" srcOrd="1" destOrd="0" presId="urn:microsoft.com/office/officeart/2005/8/layout/hierarchy1"/>
    <dgm:cxn modelId="{CB42F541-C14A-4811-9748-214444DEA37D}" type="presParOf" srcId="{1AA33D82-0B00-4951-AD5E-2AFA6668F39F}" destId="{E1D1F9D9-2D59-41EC-9DC6-417FDF8C53B9}" srcOrd="0" destOrd="0" presId="urn:microsoft.com/office/officeart/2005/8/layout/hierarchy1"/>
    <dgm:cxn modelId="{B5A0341E-2156-4492-B84D-5E6BDA5331B0}" type="presParOf" srcId="{E1D1F9D9-2D59-41EC-9DC6-417FDF8C53B9}" destId="{DC8C1721-3C20-4358-A404-CDBDE37957CB}" srcOrd="0" destOrd="0" presId="urn:microsoft.com/office/officeart/2005/8/layout/hierarchy1"/>
    <dgm:cxn modelId="{EE34BC2C-89B9-47F6-8167-6563D71360F2}" type="presParOf" srcId="{E1D1F9D9-2D59-41EC-9DC6-417FDF8C53B9}" destId="{9BBB9749-FAFD-434E-80DE-4313986BF0D9}" srcOrd="1" destOrd="0" presId="urn:microsoft.com/office/officeart/2005/8/layout/hierarchy1"/>
    <dgm:cxn modelId="{737EBE07-9609-47AA-B7CD-096E8E34B36F}" type="presParOf" srcId="{1AA33D82-0B00-4951-AD5E-2AFA6668F39F}" destId="{66D4F00F-6FCC-4E29-AA31-322208FCE435}" srcOrd="1" destOrd="0" presId="urn:microsoft.com/office/officeart/2005/8/layout/hierarchy1"/>
    <dgm:cxn modelId="{A96BFEA9-ADC8-4358-AA46-C8E02BE4E9F2}" type="presParOf" srcId="{66D4F00F-6FCC-4E29-AA31-322208FCE435}" destId="{6000C7AD-0871-4A9D-889C-E3072D231C57}" srcOrd="0" destOrd="0" presId="urn:microsoft.com/office/officeart/2005/8/layout/hierarchy1"/>
    <dgm:cxn modelId="{05563F7C-A67A-497A-B5D6-1F8C9EDDCD71}" type="presParOf" srcId="{66D4F00F-6FCC-4E29-AA31-322208FCE435}" destId="{8ACA1EA5-849E-4D63-BFD3-EBDB68BA7598}" srcOrd="1" destOrd="0" presId="urn:microsoft.com/office/officeart/2005/8/layout/hierarchy1"/>
    <dgm:cxn modelId="{24701C1E-5726-45DB-BD44-A4F8ABC5188E}" type="presParOf" srcId="{8ACA1EA5-849E-4D63-BFD3-EBDB68BA7598}" destId="{CAE4AC63-73C8-4F40-8055-1BFBD0C52B4A}" srcOrd="0" destOrd="0" presId="urn:microsoft.com/office/officeart/2005/8/layout/hierarchy1"/>
    <dgm:cxn modelId="{60AFDC1E-AE65-426E-8F1B-FE032FBA2303}" type="presParOf" srcId="{CAE4AC63-73C8-4F40-8055-1BFBD0C52B4A}" destId="{DEB774C6-DBB0-4D63-AE92-BB7C9AEFD55A}" srcOrd="0" destOrd="0" presId="urn:microsoft.com/office/officeart/2005/8/layout/hierarchy1"/>
    <dgm:cxn modelId="{38180DC5-7D4D-4D05-A3CF-C5CD97937EAC}" type="presParOf" srcId="{CAE4AC63-73C8-4F40-8055-1BFBD0C52B4A}" destId="{4C15609D-86C1-4847-8025-795BA74CC5AE}" srcOrd="1" destOrd="0" presId="urn:microsoft.com/office/officeart/2005/8/layout/hierarchy1"/>
    <dgm:cxn modelId="{E7944AE2-EF54-49F7-8398-8BFD29A9FBA9}" type="presParOf" srcId="{8ACA1EA5-849E-4D63-BFD3-EBDB68BA7598}" destId="{53B9183C-0181-4CCF-B0B3-693C7F372AA2}" srcOrd="1" destOrd="0" presId="urn:microsoft.com/office/officeart/2005/8/layout/hierarchy1"/>
    <dgm:cxn modelId="{26E9ED70-D35A-4DBD-B759-D70EC895ED8D}" type="presParOf" srcId="{53B9183C-0181-4CCF-B0B3-693C7F372AA2}" destId="{59FBEA76-B176-4343-BCA2-3AF333937F13}" srcOrd="0" destOrd="0" presId="urn:microsoft.com/office/officeart/2005/8/layout/hierarchy1"/>
    <dgm:cxn modelId="{C3B9C110-685D-49AC-9021-BEE37A1EA4D2}" type="presParOf" srcId="{53B9183C-0181-4CCF-B0B3-693C7F372AA2}" destId="{5BB059E6-C2AB-4F47-A61F-B32239968013}" srcOrd="1" destOrd="0" presId="urn:microsoft.com/office/officeart/2005/8/layout/hierarchy1"/>
    <dgm:cxn modelId="{6EC4973D-CE75-4AFB-97C4-99AABCAF2CAA}" type="presParOf" srcId="{5BB059E6-C2AB-4F47-A61F-B32239968013}" destId="{1693CD97-47F8-4D4D-8D6C-FCC4E9223AEE}" srcOrd="0" destOrd="0" presId="urn:microsoft.com/office/officeart/2005/8/layout/hierarchy1"/>
    <dgm:cxn modelId="{A36B6E7B-06EB-4302-854B-CF1BE0434C52}" type="presParOf" srcId="{1693CD97-47F8-4D4D-8D6C-FCC4E9223AEE}" destId="{B8F4AD1E-AFAB-46CB-8CC1-BE8B9E6E5EE0}" srcOrd="0" destOrd="0" presId="urn:microsoft.com/office/officeart/2005/8/layout/hierarchy1"/>
    <dgm:cxn modelId="{CDC853B0-6478-4E1C-96C4-191580B14AB2}" type="presParOf" srcId="{1693CD97-47F8-4D4D-8D6C-FCC4E9223AEE}" destId="{D8797B40-FBFF-47E6-9AAE-5D6727E7845D}" srcOrd="1" destOrd="0" presId="urn:microsoft.com/office/officeart/2005/8/layout/hierarchy1"/>
    <dgm:cxn modelId="{F4085C2D-9532-47ED-9414-6A50F80F7403}" type="presParOf" srcId="{5BB059E6-C2AB-4F47-A61F-B32239968013}" destId="{AD467FB5-AEA5-479C-BF6D-DFF5740CAF4A}" srcOrd="1" destOrd="0" presId="urn:microsoft.com/office/officeart/2005/8/layout/hierarchy1"/>
    <dgm:cxn modelId="{C07EA939-8CA2-4C3D-8E36-A0B801263EFF}" type="presParOf" srcId="{C154C073-EC6E-4566-A1BD-C590B99DBDB6}" destId="{6781A569-8CCD-41B3-AA2F-CE4C94FA6F3D}" srcOrd="2" destOrd="0" presId="urn:microsoft.com/office/officeart/2005/8/layout/hierarchy1"/>
    <dgm:cxn modelId="{E76CA07C-9240-4776-AC6B-9F1AAA354980}" type="presParOf" srcId="{C154C073-EC6E-4566-A1BD-C590B99DBDB6}" destId="{7E9FD359-6935-4357-9FA5-0E9FDAAF702A}" srcOrd="3" destOrd="0" presId="urn:microsoft.com/office/officeart/2005/8/layout/hierarchy1"/>
    <dgm:cxn modelId="{E1D8B592-F557-4E3E-BC61-F8B1FA06F09E}" type="presParOf" srcId="{7E9FD359-6935-4357-9FA5-0E9FDAAF702A}" destId="{F87A7F43-ACD0-471B-AB47-930130907566}" srcOrd="0" destOrd="0" presId="urn:microsoft.com/office/officeart/2005/8/layout/hierarchy1"/>
    <dgm:cxn modelId="{999FE8B5-1978-472F-B902-EE4A4AC5F535}" type="presParOf" srcId="{F87A7F43-ACD0-471B-AB47-930130907566}" destId="{F79C93F6-DF72-422D-8FD2-F0AA71B9FF3E}" srcOrd="0" destOrd="0" presId="urn:microsoft.com/office/officeart/2005/8/layout/hierarchy1"/>
    <dgm:cxn modelId="{0FE9D09B-9A9D-4542-AE2A-B6921A9F5937}" type="presParOf" srcId="{F87A7F43-ACD0-471B-AB47-930130907566}" destId="{098E265E-7370-4AD5-A424-DD0228CC1113}" srcOrd="1" destOrd="0" presId="urn:microsoft.com/office/officeart/2005/8/layout/hierarchy1"/>
    <dgm:cxn modelId="{43B6E9AB-EFEC-43D2-8C1D-F8B946DF4E2B}" type="presParOf" srcId="{7E9FD359-6935-4357-9FA5-0E9FDAAF702A}" destId="{B563A728-F69E-4B63-9B15-F292A79216AA}" srcOrd="1" destOrd="0" presId="urn:microsoft.com/office/officeart/2005/8/layout/hierarchy1"/>
    <dgm:cxn modelId="{8D868611-D9E9-4045-9D49-A34FF865A13D}" type="presParOf" srcId="{B563A728-F69E-4B63-9B15-F292A79216AA}" destId="{288E9CA6-B63F-4495-A68F-B74847370260}" srcOrd="0" destOrd="0" presId="urn:microsoft.com/office/officeart/2005/8/layout/hierarchy1"/>
    <dgm:cxn modelId="{C79B04AD-91AC-4190-96EB-DA0FBEDDB25C}" type="presParOf" srcId="{B563A728-F69E-4B63-9B15-F292A79216AA}" destId="{D8A32D75-5BAB-45CD-A4AB-F8C19EE8EE54}" srcOrd="1" destOrd="0" presId="urn:microsoft.com/office/officeart/2005/8/layout/hierarchy1"/>
    <dgm:cxn modelId="{236CACC7-BBB6-4579-9F1F-ABA7714B26CA}" type="presParOf" srcId="{D8A32D75-5BAB-45CD-A4AB-F8C19EE8EE54}" destId="{22B49FD9-2A8F-40C3-8745-3015317EFD2E}" srcOrd="0" destOrd="0" presId="urn:microsoft.com/office/officeart/2005/8/layout/hierarchy1"/>
    <dgm:cxn modelId="{DC3FD0AF-AF06-4761-A860-B995E2811C3F}" type="presParOf" srcId="{22B49FD9-2A8F-40C3-8745-3015317EFD2E}" destId="{28A364DA-4D8D-4348-86AF-4E04139F551B}" srcOrd="0" destOrd="0" presId="urn:microsoft.com/office/officeart/2005/8/layout/hierarchy1"/>
    <dgm:cxn modelId="{A861863A-BAE6-4942-A145-495A06C4E41B}" type="presParOf" srcId="{22B49FD9-2A8F-40C3-8745-3015317EFD2E}" destId="{083C3E7D-1C7A-4C09-8938-7051F97B147B}" srcOrd="1" destOrd="0" presId="urn:microsoft.com/office/officeart/2005/8/layout/hierarchy1"/>
    <dgm:cxn modelId="{FC31F4C9-AFF2-4079-9810-0A23D686460C}" type="presParOf" srcId="{D8A32D75-5BAB-45CD-A4AB-F8C19EE8EE54}" destId="{E34B080C-89E4-4F02-A916-53CAC5ACC422}" srcOrd="1" destOrd="0" presId="urn:microsoft.com/office/officeart/2005/8/layout/hierarchy1"/>
    <dgm:cxn modelId="{6F448D09-5EFA-4009-85CA-DD3D5272CD9B}" type="presParOf" srcId="{B563A728-F69E-4B63-9B15-F292A79216AA}" destId="{7536F449-5797-42F4-B58B-9F0AF6CEE40E}" srcOrd="2" destOrd="0" presId="urn:microsoft.com/office/officeart/2005/8/layout/hierarchy1"/>
    <dgm:cxn modelId="{CC9F00BB-0E36-4644-B140-FAE00BB7FA30}" type="presParOf" srcId="{B563A728-F69E-4B63-9B15-F292A79216AA}" destId="{CDDE631F-4B61-4E68-8E24-A7A2F2AF72D9}" srcOrd="3" destOrd="0" presId="urn:microsoft.com/office/officeart/2005/8/layout/hierarchy1"/>
    <dgm:cxn modelId="{B3869923-D09F-41B9-AC1B-F5B5F549518A}" type="presParOf" srcId="{CDDE631F-4B61-4E68-8E24-A7A2F2AF72D9}" destId="{B50C5407-F039-4111-A6F4-8D61AACBD64B}" srcOrd="0" destOrd="0" presId="urn:microsoft.com/office/officeart/2005/8/layout/hierarchy1"/>
    <dgm:cxn modelId="{FF581BD9-61DC-4B1C-83EB-138C3BC3A7A5}" type="presParOf" srcId="{B50C5407-F039-4111-A6F4-8D61AACBD64B}" destId="{165E3E4E-11C7-4907-9519-9C5E5CAA8D77}" srcOrd="0" destOrd="0" presId="urn:microsoft.com/office/officeart/2005/8/layout/hierarchy1"/>
    <dgm:cxn modelId="{4B6A2463-E2FD-4EDE-946C-29CB2E715AA4}" type="presParOf" srcId="{B50C5407-F039-4111-A6F4-8D61AACBD64B}" destId="{AEE842F1-D4B7-4155-9D63-88E76E97D85A}" srcOrd="1" destOrd="0" presId="urn:microsoft.com/office/officeart/2005/8/layout/hierarchy1"/>
    <dgm:cxn modelId="{FC0B8283-9214-4984-A828-9F901ED91738}" type="presParOf" srcId="{CDDE631F-4B61-4E68-8E24-A7A2F2AF72D9}" destId="{FFCBF120-DA63-4FF9-A788-668916F39D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6F449-5797-42F4-B58B-9F0AF6CEE40E}">
      <dsp:nvSpPr>
        <dsp:cNvPr id="0" name=""/>
        <dsp:cNvSpPr/>
      </dsp:nvSpPr>
      <dsp:spPr>
        <a:xfrm>
          <a:off x="5416126" y="1183708"/>
          <a:ext cx="463263" cy="220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08"/>
              </a:lnTo>
              <a:lnTo>
                <a:pt x="370648" y="120208"/>
              </a:lnTo>
              <a:lnTo>
                <a:pt x="370648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E9CA6-B63F-4495-A68F-B74847370260}">
      <dsp:nvSpPr>
        <dsp:cNvPr id="0" name=""/>
        <dsp:cNvSpPr/>
      </dsp:nvSpPr>
      <dsp:spPr>
        <a:xfrm>
          <a:off x="4952863" y="1183708"/>
          <a:ext cx="463263" cy="220471"/>
        </a:xfrm>
        <a:custGeom>
          <a:avLst/>
          <a:gdLst/>
          <a:ahLst/>
          <a:cxnLst/>
          <a:rect l="0" t="0" r="0" b="0"/>
          <a:pathLst>
            <a:path>
              <a:moveTo>
                <a:pt x="370648" y="0"/>
              </a:moveTo>
              <a:lnTo>
                <a:pt x="370648" y="120208"/>
              </a:lnTo>
              <a:lnTo>
                <a:pt x="0" y="120208"/>
              </a:lnTo>
              <a:lnTo>
                <a:pt x="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81A569-8CCD-41B3-AA2F-CE4C94FA6F3D}">
      <dsp:nvSpPr>
        <dsp:cNvPr id="0" name=""/>
        <dsp:cNvSpPr/>
      </dsp:nvSpPr>
      <dsp:spPr>
        <a:xfrm>
          <a:off x="4489600" y="481864"/>
          <a:ext cx="926526" cy="220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08"/>
              </a:lnTo>
              <a:lnTo>
                <a:pt x="741297" y="120208"/>
              </a:lnTo>
              <a:lnTo>
                <a:pt x="741297" y="176395"/>
              </a:lnTo>
            </a:path>
          </a:pathLst>
        </a:custGeom>
        <a:noFill/>
        <a:ln w="15875" cap="flat" cmpd="sng" algn="ctr">
          <a:solidFill>
            <a:srgbClr val="FDA02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FBEA76-B176-4343-BCA2-3AF333937F13}">
      <dsp:nvSpPr>
        <dsp:cNvPr id="0" name=""/>
        <dsp:cNvSpPr/>
      </dsp:nvSpPr>
      <dsp:spPr>
        <a:xfrm>
          <a:off x="3980617" y="4258206"/>
          <a:ext cx="91440" cy="2204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0C7AD-0871-4A9D-889C-E3072D231C57}">
      <dsp:nvSpPr>
        <dsp:cNvPr id="0" name=""/>
        <dsp:cNvSpPr/>
      </dsp:nvSpPr>
      <dsp:spPr>
        <a:xfrm>
          <a:off x="3980617" y="3556362"/>
          <a:ext cx="91440" cy="2204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C0B7C-5FD1-4A99-8C56-8780AE925744}">
      <dsp:nvSpPr>
        <dsp:cNvPr id="0" name=""/>
        <dsp:cNvSpPr/>
      </dsp:nvSpPr>
      <dsp:spPr>
        <a:xfrm>
          <a:off x="3980617" y="2587395"/>
          <a:ext cx="91440" cy="2204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DD1CD-9834-4906-B9E0-46E2D88DFE50}">
      <dsp:nvSpPr>
        <dsp:cNvPr id="0" name=""/>
        <dsp:cNvSpPr/>
      </dsp:nvSpPr>
      <dsp:spPr>
        <a:xfrm>
          <a:off x="3980617" y="1885551"/>
          <a:ext cx="91440" cy="2204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E821C-B894-4ABD-A7F3-48E077657BAB}">
      <dsp:nvSpPr>
        <dsp:cNvPr id="0" name=""/>
        <dsp:cNvSpPr/>
      </dsp:nvSpPr>
      <dsp:spPr>
        <a:xfrm>
          <a:off x="3563073" y="1183708"/>
          <a:ext cx="463263" cy="220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08"/>
              </a:lnTo>
              <a:lnTo>
                <a:pt x="370648" y="120208"/>
              </a:lnTo>
              <a:lnTo>
                <a:pt x="370648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6FBFB4-2854-4C44-97DB-4DCC8EE6B8B7}">
      <dsp:nvSpPr>
        <dsp:cNvPr id="0" name=""/>
        <dsp:cNvSpPr/>
      </dsp:nvSpPr>
      <dsp:spPr>
        <a:xfrm>
          <a:off x="3099810" y="1183708"/>
          <a:ext cx="463263" cy="220471"/>
        </a:xfrm>
        <a:custGeom>
          <a:avLst/>
          <a:gdLst/>
          <a:ahLst/>
          <a:cxnLst/>
          <a:rect l="0" t="0" r="0" b="0"/>
          <a:pathLst>
            <a:path>
              <a:moveTo>
                <a:pt x="370648" y="0"/>
              </a:moveTo>
              <a:lnTo>
                <a:pt x="370648" y="120208"/>
              </a:lnTo>
              <a:lnTo>
                <a:pt x="0" y="120208"/>
              </a:lnTo>
              <a:lnTo>
                <a:pt x="0" y="176395"/>
              </a:lnTo>
            </a:path>
          </a:pathLst>
        </a:custGeom>
        <a:noFill/>
        <a:ln w="15875" cap="flat" cmpd="sng" algn="ctr">
          <a:solidFill>
            <a:srgbClr val="FDA023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7FB738-2DB7-4634-A67C-4B8A9C4EECD0}">
      <dsp:nvSpPr>
        <dsp:cNvPr id="0" name=""/>
        <dsp:cNvSpPr/>
      </dsp:nvSpPr>
      <dsp:spPr>
        <a:xfrm>
          <a:off x="3563073" y="481864"/>
          <a:ext cx="926526" cy="220471"/>
        </a:xfrm>
        <a:custGeom>
          <a:avLst/>
          <a:gdLst/>
          <a:ahLst/>
          <a:cxnLst/>
          <a:rect l="0" t="0" r="0" b="0"/>
          <a:pathLst>
            <a:path>
              <a:moveTo>
                <a:pt x="741297" y="0"/>
              </a:moveTo>
              <a:lnTo>
                <a:pt x="741297" y="120208"/>
              </a:lnTo>
              <a:lnTo>
                <a:pt x="0" y="120208"/>
              </a:lnTo>
              <a:lnTo>
                <a:pt x="0" y="176395"/>
              </a:lnTo>
            </a:path>
          </a:pathLst>
        </a:custGeom>
        <a:noFill/>
        <a:ln w="15875" cap="flat" cmpd="sng" algn="ctr">
          <a:solidFill>
            <a:srgbClr val="FDA023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9F0B42-0132-47EA-A34C-E3C32DACE33C}">
      <dsp:nvSpPr>
        <dsp:cNvPr id="0" name=""/>
        <dsp:cNvSpPr/>
      </dsp:nvSpPr>
      <dsp:spPr>
        <a:xfrm>
          <a:off x="3166367" y="491"/>
          <a:ext cx="2646465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1285C56-97B3-499B-930C-3B8741347DA7}">
      <dsp:nvSpPr>
        <dsp:cNvPr id="0" name=""/>
        <dsp:cNvSpPr/>
      </dsp:nvSpPr>
      <dsp:spPr>
        <a:xfrm>
          <a:off x="3250597" y="80509"/>
          <a:ext cx="2646465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ЖЕНЩИНА РЕПРОДУКТИВНОГО ВОЗРАСТА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264696" y="94608"/>
        <a:ext cx="2618267" cy="453174"/>
      </dsp:txXfrm>
    </dsp:sp>
    <dsp:sp modelId="{D849331F-DE04-40DD-848A-AC8D56F1C7CE}">
      <dsp:nvSpPr>
        <dsp:cNvPr id="0" name=""/>
        <dsp:cNvSpPr/>
      </dsp:nvSpPr>
      <dsp:spPr>
        <a:xfrm>
          <a:off x="3184040" y="702335"/>
          <a:ext cx="75806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5930775-55EF-4AB4-BE6A-82D9A0866A09}">
      <dsp:nvSpPr>
        <dsp:cNvPr id="0" name=""/>
        <dsp:cNvSpPr/>
      </dsp:nvSpPr>
      <dsp:spPr>
        <a:xfrm>
          <a:off x="3268270" y="782353"/>
          <a:ext cx="75806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Возраст 18-29 лет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в текущем году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282369" y="796452"/>
        <a:ext cx="729869" cy="453174"/>
      </dsp:txXfrm>
    </dsp:sp>
    <dsp:sp modelId="{9ECC5539-70CF-434A-AF38-0F9AB3102BF2}">
      <dsp:nvSpPr>
        <dsp:cNvPr id="0" name=""/>
        <dsp:cNvSpPr/>
      </dsp:nvSpPr>
      <dsp:spPr>
        <a:xfrm>
          <a:off x="2720777" y="1404179"/>
          <a:ext cx="75806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B458002-5871-4E9D-B6E9-EE98E965400D}">
      <dsp:nvSpPr>
        <dsp:cNvPr id="0" name=""/>
        <dsp:cNvSpPr/>
      </dsp:nvSpPr>
      <dsp:spPr>
        <a:xfrm>
          <a:off x="2805006" y="1484197"/>
          <a:ext cx="75806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Всем: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1. Прием врача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2. Забор мазка на степень чистоты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3. ПЦР на ИППП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2819105" y="1498296"/>
        <a:ext cx="729869" cy="453174"/>
      </dsp:txXfrm>
    </dsp:sp>
    <dsp:sp modelId="{EA5BB34C-5C63-4818-89A8-87C88C9B5801}">
      <dsp:nvSpPr>
        <dsp:cNvPr id="0" name=""/>
        <dsp:cNvSpPr/>
      </dsp:nvSpPr>
      <dsp:spPr>
        <a:xfrm>
          <a:off x="3647303" y="1404179"/>
          <a:ext cx="75806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316C4B9-7BFC-4EE0-8E4A-444F90A6DFFC}">
      <dsp:nvSpPr>
        <dsp:cNvPr id="0" name=""/>
        <dsp:cNvSpPr/>
      </dsp:nvSpPr>
      <dsp:spPr>
        <a:xfrm>
          <a:off x="3731533" y="1484197"/>
          <a:ext cx="75806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ТОЛЬКО 21 И 26 лет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 текущем году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ЖОЦ и ВПЧ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745632" y="1498296"/>
        <a:ext cx="729869" cy="453174"/>
      </dsp:txXfrm>
    </dsp:sp>
    <dsp:sp modelId="{046D40CA-AF48-480C-A026-5A9B7DE80661}">
      <dsp:nvSpPr>
        <dsp:cNvPr id="0" name=""/>
        <dsp:cNvSpPr/>
      </dsp:nvSpPr>
      <dsp:spPr>
        <a:xfrm>
          <a:off x="2276483" y="2106022"/>
          <a:ext cx="349970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E7F498-8D2D-495C-84BC-3108A4C7B07C}">
      <dsp:nvSpPr>
        <dsp:cNvPr id="0" name=""/>
        <dsp:cNvSpPr/>
      </dsp:nvSpPr>
      <dsp:spPr>
        <a:xfrm>
          <a:off x="2360713" y="2186041"/>
          <a:ext cx="349970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Анкетирование 104 </a:t>
          </a:r>
          <a:r>
            <a:rPr lang="ru-RU" sz="5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каб</a:t>
          </a: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БКМ, регистратуре ЖК, 115,112, 103 мкр, НС, Вознесеновка.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Прием пациенток ведется 7 кабинетах приема ЖК+ смотровой кабинет ЖК; кабинет врача гинеколога в 115,112,103 мкр, Нижнем </a:t>
          </a:r>
          <a:r>
            <a:rPr lang="ru-RU" sz="5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Саянтуе</a:t>
          </a: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и с. Вознесеновка; 2 приема врачей акушер- гинекологов студенческой поликлинике; смотровой кабинет БКМ,12.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Первый и последний час каждого участка  выделен на  ДОРЗ. </a:t>
          </a:r>
        </a:p>
      </dsp:txBody>
      <dsp:txXfrm>
        <a:off x="2374812" y="2200140"/>
        <a:ext cx="3471509" cy="453174"/>
      </dsp:txXfrm>
    </dsp:sp>
    <dsp:sp modelId="{DC8C1721-3C20-4358-A404-CDBDE37957CB}">
      <dsp:nvSpPr>
        <dsp:cNvPr id="0" name=""/>
        <dsp:cNvSpPr/>
      </dsp:nvSpPr>
      <dsp:spPr>
        <a:xfrm>
          <a:off x="1417324" y="2807866"/>
          <a:ext cx="5218025" cy="74849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BBB9749-FAFD-434E-80DE-4313986BF0D9}">
      <dsp:nvSpPr>
        <dsp:cNvPr id="0" name=""/>
        <dsp:cNvSpPr/>
      </dsp:nvSpPr>
      <dsp:spPr>
        <a:xfrm>
          <a:off x="1501554" y="2887884"/>
          <a:ext cx="5218025" cy="74849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1523477" y="2909807"/>
        <a:ext cx="5174179" cy="704649"/>
      </dsp:txXfrm>
    </dsp:sp>
    <dsp:sp modelId="{DEB774C6-DBB0-4D63-AE92-BB7C9AEFD55A}">
      <dsp:nvSpPr>
        <dsp:cNvPr id="0" name=""/>
        <dsp:cNvSpPr/>
      </dsp:nvSpPr>
      <dsp:spPr>
        <a:xfrm>
          <a:off x="3647303" y="3776833"/>
          <a:ext cx="75806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15609D-86C1-4847-8025-795BA74CC5AE}">
      <dsp:nvSpPr>
        <dsp:cNvPr id="0" name=""/>
        <dsp:cNvSpPr/>
      </dsp:nvSpPr>
      <dsp:spPr>
        <a:xfrm>
          <a:off x="3731533" y="3856851"/>
          <a:ext cx="75806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Направляется на 2 этап диспансеризации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745632" y="3870950"/>
        <a:ext cx="729869" cy="453174"/>
      </dsp:txXfrm>
    </dsp:sp>
    <dsp:sp modelId="{B8F4AD1E-AFAB-46CB-8CC1-BE8B9E6E5EE0}">
      <dsp:nvSpPr>
        <dsp:cNvPr id="0" name=""/>
        <dsp:cNvSpPr/>
      </dsp:nvSpPr>
      <dsp:spPr>
        <a:xfrm>
          <a:off x="2806364" y="4478677"/>
          <a:ext cx="2439944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8797B40-FBFF-47E6-9AAE-5D6727E7845D}">
      <dsp:nvSpPr>
        <dsp:cNvPr id="0" name=""/>
        <dsp:cNvSpPr/>
      </dsp:nvSpPr>
      <dsp:spPr>
        <a:xfrm>
          <a:off x="2890594" y="4558695"/>
          <a:ext cx="2439944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Запись на прием к врачу женской консультации производится </a:t>
          </a:r>
          <a:r>
            <a:rPr lang="ru-RU" sz="5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пн</a:t>
          </a: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-ср-пят с 14-16ч через </a:t>
          </a:r>
          <a:r>
            <a:rPr lang="en-US" sz="5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Franklin Gothic Book"/>
              <a:ea typeface="+mn-ea"/>
              <a:cs typeface="+mn-cs"/>
            </a:rPr>
            <a:t>coll</a:t>
          </a:r>
          <a:r>
            <a:rPr lang="en-US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Franklin Gothic Book"/>
              <a:ea typeface="+mn-ea"/>
              <a:cs typeface="+mn-cs"/>
            </a:rPr>
            <a:t>—</a:t>
          </a: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центр консультации по системе администратор- администратор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2904693" y="4572794"/>
        <a:ext cx="2411746" cy="453174"/>
      </dsp:txXfrm>
    </dsp:sp>
    <dsp:sp modelId="{F79C93F6-DF72-422D-8FD2-F0AA71B9FF3E}">
      <dsp:nvSpPr>
        <dsp:cNvPr id="0" name=""/>
        <dsp:cNvSpPr/>
      </dsp:nvSpPr>
      <dsp:spPr>
        <a:xfrm>
          <a:off x="5037093" y="702335"/>
          <a:ext cx="75806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8E265E-7370-4AD5-A424-DD0228CC1113}">
      <dsp:nvSpPr>
        <dsp:cNvPr id="0" name=""/>
        <dsp:cNvSpPr/>
      </dsp:nvSpPr>
      <dsp:spPr>
        <a:xfrm>
          <a:off x="5121322" y="782353"/>
          <a:ext cx="75806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Возраст 30-49 лет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в текущем году  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5135421" y="796452"/>
        <a:ext cx="729869" cy="453174"/>
      </dsp:txXfrm>
    </dsp:sp>
    <dsp:sp modelId="{28A364DA-4D8D-4348-86AF-4E04139F551B}">
      <dsp:nvSpPr>
        <dsp:cNvPr id="0" name=""/>
        <dsp:cNvSpPr/>
      </dsp:nvSpPr>
      <dsp:spPr>
        <a:xfrm>
          <a:off x="4573830" y="1404179"/>
          <a:ext cx="75806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83C3E7D-1C7A-4C09-8938-7051F97B147B}">
      <dsp:nvSpPr>
        <dsp:cNvPr id="0" name=""/>
        <dsp:cNvSpPr/>
      </dsp:nvSpPr>
      <dsp:spPr>
        <a:xfrm>
          <a:off x="4658059" y="1484197"/>
          <a:ext cx="75806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Всем женщина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Прием врача акушер- гинеколога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-мазок на степень чистоты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4672158" y="1498296"/>
        <a:ext cx="729869" cy="453174"/>
      </dsp:txXfrm>
    </dsp:sp>
    <dsp:sp modelId="{165E3E4E-11C7-4907-9519-9C5E5CAA8D77}">
      <dsp:nvSpPr>
        <dsp:cNvPr id="0" name=""/>
        <dsp:cNvSpPr/>
      </dsp:nvSpPr>
      <dsp:spPr>
        <a:xfrm>
          <a:off x="5500356" y="1404179"/>
          <a:ext cx="758067" cy="481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DA02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rgbClr>
            </a:gs>
            <a:gs pos="40000">
              <a:srgbClr val="FDA02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rgbClr>
            </a:gs>
            <a:gs pos="100000">
              <a:srgbClr val="FDA023">
                <a:hueOff val="0"/>
                <a:satOff val="0"/>
                <a:lumOff val="0"/>
                <a:alphaOff val="0"/>
                <a:tint val="96000"/>
                <a:lumMod val="10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EE842F1-D4B7-4155-9D63-88E76E97D85A}">
      <dsp:nvSpPr>
        <dsp:cNvPr id="0" name=""/>
        <dsp:cNvSpPr/>
      </dsp:nvSpPr>
      <dsp:spPr>
        <a:xfrm>
          <a:off x="5584586" y="1484197"/>
          <a:ext cx="758067" cy="48137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DA023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ТОЛЬКО в возрасте 31,36,41,46 лет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 В ТЕКУЩЕМ ГОДУ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ЖОЦ, ВПЧ. </a:t>
          </a:r>
          <a:endParaRPr lang="ru-RU" sz="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5598685" y="1498296"/>
        <a:ext cx="729869" cy="453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556A6-93F6-4C78-8A46-F4A0E8FBAF50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A99AA-078F-442E-B6DB-39F08D78F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49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00BB6-36C8-4E75-8B88-0B8BA5DC8989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53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8" y="1447809"/>
            <a:ext cx="6619244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8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2445-58FA-422F-9424-AC5DE24D7B0F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37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21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8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29E6B-4951-4B82-93EF-6DC102CD8863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63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BFE9-28FC-4D43-9E6F-0A92950B0D38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06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4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0D52-573D-40D8-8966-41BDACB8A276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213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8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D2E5C-EBB4-41F2-8DAF-D2D3B8B45F73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655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2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51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9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9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9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AE9A-C2C3-4088-8F16-8DF9CCAA51A2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316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9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9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9" y="4827220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2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20" y="4827219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9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9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17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4DE8-8667-4372-B9EA-46B8EBF9A172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87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0FC1-A8F3-4F9F-AE3D-6673979FCD4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12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63" y="430222"/>
            <a:ext cx="131445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803F3-6E86-42BA-BABF-BB6FAB83248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490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8" y="1447807"/>
            <a:ext cx="6619244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8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2445-58FA-422F-9424-AC5DE24D7B0F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37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C6E4-4596-404E-88EE-7D3A7B8A4BB4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89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C6E4-4596-404E-88EE-7D3A7B8A4BB4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00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20" y="2861736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8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9BCE-3C7D-49D7-A969-4C19A4FF05C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48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7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2" y="2056093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A2A0-3842-425E-95C3-773C0D6390A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458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3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3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5381-F1EB-4D9B-AB79-ADD751A926A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3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E545-923D-4FFE-94C2-E1E077E94205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22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2402-1A8C-489E-9EEB-2824C0E4D31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772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3129287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DABA-56DB-4E40-BE57-D8158B8E6771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923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2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6783-7CF7-4E74-98B4-E489F192059A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25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20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8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29E6B-4951-4B82-93EF-6DC102CD8863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3883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BFE9-28FC-4D43-9E6F-0A92950B0D38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436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3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0D52-573D-40D8-8966-41BDACB8A276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856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21" y="2861736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8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9BCE-3C7D-49D7-A969-4C19A4FF05C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847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8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D2E5C-EBB4-41F2-8DAF-D2D3B8B45F73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094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2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50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8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8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8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AE9A-C2C3-4088-8F16-8DF9CCAA51A2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29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9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9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9" y="482721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2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9" y="482721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8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8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1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4DE8-8667-4372-B9EA-46B8EBF9A172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444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0FC1-A8F3-4F9F-AE3D-6673979FCD4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077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62" y="430220"/>
            <a:ext cx="131445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803F3-6E86-42BA-BABF-BB6FAB83248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420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2445-58FA-422F-9424-AC5DE24D7B0F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733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C6E4-4596-404E-88EE-7D3A7B8A4BB4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6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9BCE-3C7D-49D7-A969-4C19A4FF05C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6177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A2A0-3842-425E-95C3-773C0D6390A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3200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5381-F1EB-4D9B-AB79-ADD751A926A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4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7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2" y="2056093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A2A0-3842-425E-95C3-773C0D6390A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90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E545-923D-4FFE-94C2-E1E077E94205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855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2402-1A8C-489E-9EEB-2824C0E4D31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570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DABA-56DB-4E40-BE57-D8158B8E6771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58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6783-7CF7-4E74-98B4-E489F192059A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9419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29E6B-4951-4B82-93EF-6DC102CD8863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7971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BFE9-28FC-4D43-9E6F-0A92950B0D38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328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0D52-573D-40D8-8966-41BDACB8A276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71813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D2E5C-EBB4-41F2-8DAF-D2D3B8B45F73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1533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AE9A-C2C3-4088-8F16-8DF9CCAA51A2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0078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4DE8-8667-4372-B9EA-46B8EBF9A172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43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3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3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5381-F1EB-4D9B-AB79-ADD751A926A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5756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F0FC1-A8F3-4F9F-AE3D-6673979FCD4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478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803F3-6E86-42BA-BABF-BB6FAB832489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32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4E545-923D-4FFE-94C2-E1E077E94205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01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2402-1A8C-489E-9EEB-2824C0E4D31D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9" y="3129289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DABA-56DB-4E40-BE57-D8158B8E6771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1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2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8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6783-7CF7-4E74-98B4-E489F192059A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76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2" y="2669694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2" y="2892353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5999560" y="9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6454412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5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25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9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FAB0DF5-DDF0-4A0E-A72D-8AE45D346465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10" y="3263406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10" y="295738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0554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2" y="2669692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2" y="2892353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5999560" y="7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6454411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5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25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8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FAB0DF5-DDF0-4A0E-A72D-8AE45D346465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9" y="3263404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9" y="295736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418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FAB0DF5-DDF0-4A0E-A72D-8AE45D346465}" type="datetime1">
              <a:rPr lang="ru-RU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05.03.2026</a:t>
            </a:fld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424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6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12" Type="http://schemas.openxmlformats.org/officeDocument/2006/relationships/image" Target="../media/image35.jpg"/><Relationship Id="rId17" Type="http://schemas.openxmlformats.org/officeDocument/2006/relationships/image" Target="../media/image40.jpg"/><Relationship Id="rId2" Type="http://schemas.openxmlformats.org/officeDocument/2006/relationships/image" Target="../media/image25.jpg"/><Relationship Id="rId16" Type="http://schemas.openxmlformats.org/officeDocument/2006/relationships/image" Target="../media/image39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jpg"/><Relationship Id="rId11" Type="http://schemas.openxmlformats.org/officeDocument/2006/relationships/image" Target="../media/image34.jpg"/><Relationship Id="rId5" Type="http://schemas.openxmlformats.org/officeDocument/2006/relationships/image" Target="../media/image28.jpg"/><Relationship Id="rId15" Type="http://schemas.openxmlformats.org/officeDocument/2006/relationships/image" Target="../media/image38.jp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Relationship Id="rId1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330352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43821" y="5589240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Иванова Л.М., заведующая женской консультацией ГАУЗ «Городская поликлиника № 2»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4589" r="30469" b="30823"/>
          <a:stretch/>
        </p:blipFill>
        <p:spPr bwMode="auto">
          <a:xfrm>
            <a:off x="4" y="33468"/>
            <a:ext cx="869875" cy="25840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201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7"/>
            <a:ext cx="7231137" cy="619268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460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9638" y="620688"/>
            <a:ext cx="7448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Итог совместной работы в 2025г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568952" cy="439248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3364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540060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40968"/>
            <a:ext cx="2762250" cy="321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2204864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Итоги профмероприятий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9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9879" y="0"/>
            <a:ext cx="651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Организационно-управленческие решения по повышению мотивации на прохождение ДОРЗ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08631"/>
            <a:ext cx="4427984" cy="30777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Перераспределение функций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 июнь 2024г по настоящее время – введены администраторы в передвижные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ФАПы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и смотровые кабинеты с расширенными функциями (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проактивное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приглашение, контроль за информированием о результатах обследования 1 этапа с приглашение на 2 этап, помощь в оформлении паспортной части медицинской документации и т.д.)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Составлен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план-графиков выездов врача акушер- гинеколога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в организованные коллективы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Одновременное проведение ДОГВН (27% от всех осмотренных  населения) и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ДОРЗ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(34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% от всех прошедших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ДОРЗ)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708630"/>
            <a:ext cx="4608512" cy="32316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Работа мобильных бригад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Выезды на передвижном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ФАПе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или на специальном транспорте, оборудованными передвижными гинекологическими креслами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Одновременное проведение лекций (в 35% выездов) по мотивации здорового образа жизни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Брендирование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женской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консулитации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медицинской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мебелью. 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Типизация процессов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  разделению функций по исполнителям процесса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ДОРЗ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разработкой алгоритмов,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чек-листов.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Приглашение муниципалитета, депутата хурала, представителей многодетных семей, фармацевтических и общественных организаций, работников учреждений культуры, участников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СВО на прохождение ДОРЗ, тем самым популяризация ДОРЗ.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786398"/>
            <a:ext cx="4355976" cy="26622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A6312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Расширенный скрининг и мотивация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Совместные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 ГБУЗ «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ЦОЗи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МП им. В.Р.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Бояновой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» выезды и акции (6 мероприятий)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Организация приёмов узких специалистов (кардиолог, эндокринолог, офтальмолог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дерматолог, психолог).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Проект «День здоровой мамы и папы» – приказ МЗ РБ №243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Расширенные выездные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скрининги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в 2025г.организованы по направлениям: «День здоровой мамы» (07.04.2025, 07.10.2025),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«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Береги себя и свое будущее» (для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скринингового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исследования женщин (16.08.2025, 14.11.2025, 27.11.2025, 28.11.2025),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«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День отца» (18.10.2025, 25.10.2025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5976" y="3940284"/>
            <a:ext cx="4788024" cy="26007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Организация «Дней здоровья» на отдаленных территориях с высоким уровня смертности с приглашением организованных коллективов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п. Забайкальский- 3 выезда,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Н.Саянтуй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– 5 выездов, Вознесеновка ,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п.Комушка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ТД «Мед»- 4, Дворец детского и юношеского творчества, площадки возле  Драм театра- 2 раза, Дом торговли- 4 раза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4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graphicFrame>
        <p:nvGraphicFramePr>
          <p:cNvPr id="3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657605"/>
              </p:ext>
            </p:extLst>
          </p:nvPr>
        </p:nvGraphicFramePr>
        <p:xfrm>
          <a:off x="604720" y="1268760"/>
          <a:ext cx="813690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884" y="4221088"/>
            <a:ext cx="518457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Схема маршрутизации ДОРЗ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согласно программе Госгарантий на 2026-2028г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86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571374"/>
            <a:ext cx="1803826" cy="2537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3359" y="151448"/>
            <a:ext cx="767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Информационная работа по популяризации диспансеризации</a:t>
            </a:r>
          </a:p>
        </p:txBody>
      </p:sp>
      <p:pic>
        <p:nvPicPr>
          <p:cNvPr id="4100" name="Picture 4" descr="C:\Users\Pushkarskaya_TF\Desktop\photo_2024-08-09_09-59-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5"/>
          <a:stretch/>
        </p:blipFill>
        <p:spPr bwMode="auto">
          <a:xfrm>
            <a:off x="7669864" y="571374"/>
            <a:ext cx="1395073" cy="234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021" y="571374"/>
            <a:ext cx="417909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Создано единое информационное пространство около кабинетов отделения медицинской профилактики, в женской консультации, в смотровых кабинетах с размещением </a:t>
            </a:r>
            <a:r>
              <a:rPr lang="en-US" sz="1400" dirty="0"/>
              <a:t>QR</a:t>
            </a:r>
            <a:r>
              <a:rPr lang="ru-RU" sz="1400" dirty="0"/>
              <a:t>-кодов.</a:t>
            </a:r>
          </a:p>
          <a:p>
            <a:pPr algn="just"/>
            <a:r>
              <a:rPr lang="ru-RU" sz="1400" dirty="0"/>
              <a:t>Визуальная агитация: 92 информационных видеоролика в социальных сетях, 35 видов плакатов и листовок с тиражированием 4 500 </a:t>
            </a:r>
            <a:r>
              <a:rPr lang="ru-RU" sz="1400" dirty="0" err="1"/>
              <a:t>ед.материалов</a:t>
            </a:r>
            <a:r>
              <a:rPr lang="ru-RU" sz="1400" dirty="0"/>
              <a:t>, 7 интервью на телевидении, 2 выступления на радио, 2 статей в СМИ, 8 социальных акций, 46 лекций в организованных коллективах (2 лекции – в кинотеатре). Организация 4 </a:t>
            </a:r>
            <a:r>
              <a:rPr lang="ru-RU" sz="1400" b="1" dirty="0"/>
              <a:t>прямых эфиров </a:t>
            </a:r>
            <a:r>
              <a:rPr lang="ru-RU" sz="1400" dirty="0"/>
              <a:t>с врачами-специалистами в области репродуктивного здоровья. </a:t>
            </a:r>
          </a:p>
          <a:p>
            <a:pPr algn="just"/>
            <a:r>
              <a:rPr lang="ru-RU" sz="1400" dirty="0"/>
              <a:t>- Использование историй успеха пациентов, прошедших ДОРЗ, для мотивации других.</a:t>
            </a:r>
          </a:p>
          <a:p>
            <a:pPr algn="just"/>
            <a:endParaRPr lang="ru-RU" sz="1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4638" t="32240" r="6408" b="23913"/>
          <a:stretch/>
        </p:blipFill>
        <p:spPr>
          <a:xfrm>
            <a:off x="4067705" y="5055473"/>
            <a:ext cx="2730533" cy="159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C:\Users\Pushkarskaya_TF\Desktop\photo_2024-08-09_09-57-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8" b="14230"/>
          <a:stretch/>
        </p:blipFill>
        <p:spPr bwMode="auto">
          <a:xfrm>
            <a:off x="7073947" y="3416424"/>
            <a:ext cx="1990990" cy="323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ushkarskaya_TF\Downloads\Screenshot_2025-11-24-13-16-57-00_68e74cc0265513bba3f4cf8e2c9891fe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7" b="54377"/>
          <a:stretch/>
        </p:blipFill>
        <p:spPr bwMode="auto">
          <a:xfrm>
            <a:off x="1641696" y="5023627"/>
            <a:ext cx="2265413" cy="127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500325" y="6426347"/>
            <a:ext cx="2614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/>
              <a:t>«Береги себя и свое будущее» 14.11.2025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013" y="4939735"/>
            <a:ext cx="1286393" cy="17044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/>
          <a:srcRect l="4498" t="5853" r="4647" b="5184"/>
          <a:stretch/>
        </p:blipFill>
        <p:spPr>
          <a:xfrm>
            <a:off x="4446118" y="2074485"/>
            <a:ext cx="2175867" cy="286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157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796122" y="0"/>
            <a:ext cx="628649" cy="575765"/>
          </a:xfrm>
        </p:spPr>
        <p:txBody>
          <a:bodyPr/>
          <a:lstStyle/>
          <a:p>
            <a:fld id="{380A76AA-7D67-4CC4-A133-526719134FAF}" type="slidenum">
              <a:rPr lang="ru-RU" smtClean="0"/>
              <a:t>16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30838" y="118605"/>
            <a:ext cx="5690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Информационная работа </a:t>
            </a:r>
            <a:r>
              <a:rPr lang="ru-RU" b="1" dirty="0" smtClean="0">
                <a:solidFill>
                  <a:srgbClr val="FFFF00"/>
                </a:solidFill>
              </a:rPr>
              <a:t>в </a:t>
            </a:r>
            <a:r>
              <a:rPr lang="ru-RU" b="1" dirty="0">
                <a:solidFill>
                  <a:srgbClr val="FFFF00"/>
                </a:solidFill>
              </a:rPr>
              <a:t>социальных сетях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3" b="12500"/>
          <a:stretch/>
        </p:blipFill>
        <p:spPr>
          <a:xfrm>
            <a:off x="541501" y="4855488"/>
            <a:ext cx="1111541" cy="16794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3" b="12298"/>
          <a:stretch/>
        </p:blipFill>
        <p:spPr>
          <a:xfrm>
            <a:off x="1445316" y="4855488"/>
            <a:ext cx="1169529" cy="16989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0" b="12563"/>
          <a:stretch/>
        </p:blipFill>
        <p:spPr>
          <a:xfrm>
            <a:off x="580493" y="731268"/>
            <a:ext cx="1141151" cy="1724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4" b="13309"/>
          <a:stretch/>
        </p:blipFill>
        <p:spPr>
          <a:xfrm>
            <a:off x="1588388" y="731268"/>
            <a:ext cx="1172463" cy="1724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6" b="11641"/>
          <a:stretch/>
        </p:blipFill>
        <p:spPr>
          <a:xfrm>
            <a:off x="2656943" y="731268"/>
            <a:ext cx="1142564" cy="1724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8" b="11691"/>
          <a:stretch/>
        </p:blipFill>
        <p:spPr>
          <a:xfrm>
            <a:off x="3654439" y="731267"/>
            <a:ext cx="1134419" cy="1724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9" b="13680"/>
          <a:stretch/>
        </p:blipFill>
        <p:spPr>
          <a:xfrm>
            <a:off x="4691000" y="731265"/>
            <a:ext cx="1165359" cy="1724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3" b="13106"/>
          <a:stretch/>
        </p:blipFill>
        <p:spPr>
          <a:xfrm>
            <a:off x="5671342" y="731265"/>
            <a:ext cx="1171431" cy="17069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5" b="14117"/>
          <a:stretch/>
        </p:blipFill>
        <p:spPr>
          <a:xfrm>
            <a:off x="6680575" y="727437"/>
            <a:ext cx="1197367" cy="1712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9" b="11490"/>
          <a:stretch/>
        </p:blipFill>
        <p:spPr>
          <a:xfrm>
            <a:off x="7653470" y="731265"/>
            <a:ext cx="1123053" cy="17069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1" b="12095"/>
          <a:stretch/>
        </p:blipFill>
        <p:spPr>
          <a:xfrm>
            <a:off x="2507226" y="4863050"/>
            <a:ext cx="1142475" cy="16954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3" b="11894"/>
          <a:stretch/>
        </p:blipFill>
        <p:spPr>
          <a:xfrm>
            <a:off x="3550044" y="4871298"/>
            <a:ext cx="1101411" cy="1678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5" b="12904"/>
          <a:stretch/>
        </p:blipFill>
        <p:spPr>
          <a:xfrm>
            <a:off x="4584900" y="4874616"/>
            <a:ext cx="1147688" cy="1672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5" b="13915"/>
          <a:stretch/>
        </p:blipFill>
        <p:spPr>
          <a:xfrm>
            <a:off x="5586655" y="4884587"/>
            <a:ext cx="1132028" cy="1669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7" b="13396"/>
          <a:stretch/>
        </p:blipFill>
        <p:spPr>
          <a:xfrm>
            <a:off x="6641444" y="4884588"/>
            <a:ext cx="1152341" cy="16698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5" b="12298"/>
          <a:stretch/>
        </p:blipFill>
        <p:spPr>
          <a:xfrm>
            <a:off x="7627539" y="4869160"/>
            <a:ext cx="1148984" cy="16896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576989" y="3302204"/>
            <a:ext cx="8060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ctr">
              <a:buFont typeface="Wingdings" panose="05000000000000000000" pitchFamily="2" charset="2"/>
              <a:buChar char="ü"/>
            </a:pPr>
            <a:r>
              <a:rPr lang="ru-RU" sz="1400" dirty="0"/>
              <a:t>В 2025г.в социальных сетях было размещено более </a:t>
            </a:r>
            <a:r>
              <a:rPr lang="ru-RU" sz="1400" dirty="0" smtClean="0"/>
              <a:t>30 </a:t>
            </a:r>
            <a:r>
              <a:rPr lang="ru-RU" sz="1400" dirty="0"/>
              <a:t>постов по теме профилактики </a:t>
            </a:r>
            <a:r>
              <a:rPr lang="ru-RU" sz="1400" dirty="0" smtClean="0"/>
              <a:t>заболеваний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1401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6AF9AE-B8C4-465E-9C2A-C699D32F28C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1560" y="1818589"/>
            <a:ext cx="3322937" cy="18581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… акцент с репродуктивных потерь…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3B439B97-9E8A-4E4C-AC45-723764BDAB2D}"/>
              </a:ext>
            </a:extLst>
          </p:cNvPr>
          <p:cNvSpPr txBox="1">
            <a:spLocks/>
          </p:cNvSpPr>
          <p:nvPr/>
        </p:nvSpPr>
        <p:spPr>
          <a:xfrm>
            <a:off x="5436096" y="1916832"/>
            <a:ext cx="3240360" cy="2304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latin typeface="Monotype Corsiva" pitchFamily="66" charset="0"/>
              </a:rPr>
              <a:t>… на </a:t>
            </a:r>
            <a:r>
              <a:rPr lang="ru-RU" sz="3200" dirty="0">
                <a:latin typeface="Monotype Corsiva" pitchFamily="66" charset="0"/>
              </a:rPr>
              <a:t>репродуктивное</a:t>
            </a:r>
            <a:r>
              <a:rPr lang="ru-RU" sz="2800" dirty="0">
                <a:latin typeface="Monotype Corsiva" pitchFamily="66" charset="0"/>
              </a:rPr>
              <a:t> здоровье семьи!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63F8AC5-3D68-46FE-A20F-6756463712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586" y="4365104"/>
            <a:ext cx="3481749" cy="21907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70DDCD-A421-43E4-9245-1BA15A096C28}"/>
              </a:ext>
            </a:extLst>
          </p:cNvPr>
          <p:cNvSpPr txBox="1"/>
          <p:nvPr/>
        </p:nvSpPr>
        <p:spPr>
          <a:xfrm>
            <a:off x="1338098" y="339863"/>
            <a:ext cx="67622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Необходимо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изменить 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парадигму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системы!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A652E56-E16A-45EF-AAFD-AB417C3CA6E5}"/>
              </a:ext>
            </a:extLst>
          </p:cNvPr>
          <p:cNvSpPr txBox="1"/>
          <p:nvPr/>
        </p:nvSpPr>
        <p:spPr>
          <a:xfrm>
            <a:off x="4211960" y="18003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60F6479-69E8-42BF-BFBD-D6A1991733D0}"/>
              </a:ext>
            </a:extLst>
          </p:cNvPr>
          <p:cNvSpPr txBox="1"/>
          <p:nvPr/>
        </p:nvSpPr>
        <p:spPr>
          <a:xfrm>
            <a:off x="6156176" y="47667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484" name="Picture 4" descr="https://encrypted-tbn0.gstatic.com/images?q=tbn:ANd9GcSNzD7Njo29J6bvw0oLT6zIjrEF4qJVxxdyHjfyRIzyMn7rJPOebtPOIQ&amp;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46" y="4365104"/>
            <a:ext cx="3240360" cy="219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4139952" y="2852936"/>
            <a:ext cx="1296144" cy="576064"/>
          </a:xfrm>
          <a:prstGeom prst="righ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3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6350"/>
            <a:ext cx="916305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73"/>
            <a:ext cx="7632848" cy="417645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sp>
        <p:nvSpPr>
          <p:cNvPr id="4" name="Стрелка вверх 3"/>
          <p:cNvSpPr/>
          <p:nvPr/>
        </p:nvSpPr>
        <p:spPr>
          <a:xfrm>
            <a:off x="3779912" y="4941168"/>
            <a:ext cx="432048" cy="14401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5796136" y="4941168"/>
            <a:ext cx="288032" cy="13681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7812360" y="5013176"/>
            <a:ext cx="576064" cy="12961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95027" y="817590"/>
            <a:ext cx="6965245" cy="1202485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mtClean="0"/>
              <a:t>План, поставленный перед нами на 2025г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4589" r="30469" b="30823"/>
          <a:stretch/>
        </p:blipFill>
        <p:spPr bwMode="auto">
          <a:xfrm>
            <a:off x="4" y="33468"/>
            <a:ext cx="869875" cy="25840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2831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908720"/>
            <a:ext cx="6694487" cy="540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9610C8-F8D4-4AA2-9DDB-20F638724C3D}"/>
              </a:ext>
            </a:extLst>
          </p:cNvPr>
          <p:cNvSpPr txBox="1"/>
          <p:nvPr/>
        </p:nvSpPr>
        <p:spPr>
          <a:xfrm>
            <a:off x="1115617" y="116633"/>
            <a:ext cx="76746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ru-RU" sz="2400" dirty="0">
                <a:solidFill>
                  <a:srgbClr val="FFFF00"/>
                </a:solidFill>
              </a:rPr>
              <a:t>Алгоритм маршрутизации по Диспансеризации репродуктивного здоровья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4589" r="30469" b="30823"/>
          <a:stretch/>
        </p:blipFill>
        <p:spPr bwMode="auto">
          <a:xfrm>
            <a:off x="4" y="33468"/>
            <a:ext cx="869875" cy="25840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56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920880" cy="403244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95027" y="817591"/>
            <a:ext cx="6717333" cy="109924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rgbClr val="FFFF00"/>
                </a:solidFill>
              </a:rPr>
              <a:t>План по участкам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4589" r="30469" b="30823"/>
          <a:stretch/>
        </p:blipFill>
        <p:spPr bwMode="auto">
          <a:xfrm>
            <a:off x="4" y="33468"/>
            <a:ext cx="869875" cy="25840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157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316525" y="32243"/>
            <a:ext cx="6922526" cy="70863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971600" y="27721"/>
            <a:ext cx="6100857" cy="7131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Численность охваченных коллективов в мобильной диспансеризации в организованных коллективах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3720" y="864556"/>
            <a:ext cx="2795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Сетевой план-график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E5155">
                  <a:lumMod val="40000"/>
                  <a:lumOff val="6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8CB4FCAD-F47C-440D-90B3-22ECF4A338EA}"/>
              </a:ext>
            </a:extLst>
          </p:cNvPr>
          <p:cNvSpPr/>
          <p:nvPr/>
        </p:nvSpPr>
        <p:spPr>
          <a:xfrm>
            <a:off x="5681070" y="864556"/>
            <a:ext cx="2563337" cy="9590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BE1AF821-4427-42AE-9E2D-939128E2ECDA}"/>
              </a:ext>
            </a:extLst>
          </p:cNvPr>
          <p:cNvSpPr/>
          <p:nvPr/>
        </p:nvSpPr>
        <p:spPr>
          <a:xfrm>
            <a:off x="5331613" y="864564"/>
            <a:ext cx="745915" cy="959069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D786E66-2221-4FDD-91B4-273D66EC063F}"/>
              </a:ext>
            </a:extLst>
          </p:cNvPr>
          <p:cNvSpPr txBox="1"/>
          <p:nvPr/>
        </p:nvSpPr>
        <p:spPr>
          <a:xfrm>
            <a:off x="5296763" y="1079185"/>
            <a:ext cx="82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2023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23203" y="992447"/>
            <a:ext cx="1342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План 5865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Факт 4149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8663" y="1125968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70,7%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xmlns="" id="{8CB4FCAD-F47C-440D-90B3-22ECF4A338EA}"/>
              </a:ext>
            </a:extLst>
          </p:cNvPr>
          <p:cNvSpPr/>
          <p:nvPr/>
        </p:nvSpPr>
        <p:spPr>
          <a:xfrm>
            <a:off x="5683629" y="1907244"/>
            <a:ext cx="2991607" cy="95906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xmlns="" id="{BE1AF821-4427-42AE-9E2D-939128E2ECDA}"/>
              </a:ext>
            </a:extLst>
          </p:cNvPr>
          <p:cNvSpPr/>
          <p:nvPr/>
        </p:nvSpPr>
        <p:spPr>
          <a:xfrm>
            <a:off x="5334173" y="1907252"/>
            <a:ext cx="745915" cy="959069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D786E66-2221-4FDD-91B4-273D66EC063F}"/>
              </a:ext>
            </a:extLst>
          </p:cNvPr>
          <p:cNvSpPr txBox="1"/>
          <p:nvPr/>
        </p:nvSpPr>
        <p:spPr>
          <a:xfrm>
            <a:off x="5299322" y="2121873"/>
            <a:ext cx="82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2024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23203" y="2109126"/>
            <a:ext cx="1470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План 14208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Факт 14267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64409" y="213447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99,6%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xmlns="" id="{8CB4FCAD-F47C-440D-90B3-22ECF4A338EA}"/>
              </a:ext>
            </a:extLst>
          </p:cNvPr>
          <p:cNvSpPr/>
          <p:nvPr/>
        </p:nvSpPr>
        <p:spPr>
          <a:xfrm>
            <a:off x="5681069" y="2967285"/>
            <a:ext cx="3283419" cy="95906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7" name="Oval 5">
            <a:extLst>
              <a:ext uri="{FF2B5EF4-FFF2-40B4-BE49-F238E27FC236}">
                <a16:creationId xmlns:a16="http://schemas.microsoft.com/office/drawing/2014/main" xmlns="" id="{BE1AF821-4427-42AE-9E2D-939128E2ECDA}"/>
              </a:ext>
            </a:extLst>
          </p:cNvPr>
          <p:cNvSpPr/>
          <p:nvPr/>
        </p:nvSpPr>
        <p:spPr>
          <a:xfrm>
            <a:off x="5331613" y="2967288"/>
            <a:ext cx="745915" cy="959069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D786E66-2221-4FDD-91B4-273D66EC063F}"/>
              </a:ext>
            </a:extLst>
          </p:cNvPr>
          <p:cNvSpPr txBox="1"/>
          <p:nvPr/>
        </p:nvSpPr>
        <p:spPr>
          <a:xfrm>
            <a:off x="5296763" y="3181914"/>
            <a:ext cx="826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2025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56446" y="3171683"/>
            <a:ext cx="1470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План 16275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Факт 16401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40629" y="3243954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100,8%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92244" y="915676"/>
            <a:ext cx="961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66 выездов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85281" y="2101467"/>
            <a:ext cx="848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134 выезда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89531" y="3152252"/>
            <a:ext cx="934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220 выездов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t="2241"/>
          <a:stretch/>
        </p:blipFill>
        <p:spPr>
          <a:xfrm>
            <a:off x="10140" y="1206483"/>
            <a:ext cx="4362665" cy="565151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03322" y="1829235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57 коллективов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31507" y="2922747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128 коллективов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960962"/>
              </p:ext>
            </p:extLst>
          </p:nvPr>
        </p:nvGraphicFramePr>
        <p:xfrm>
          <a:off x="4211957" y="4121599"/>
          <a:ext cx="4932043" cy="2607644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370637">
                  <a:extLst>
                    <a:ext uri="{9D8B030D-6E8A-4147-A177-3AD203B41FA5}">
                      <a16:colId xmlns:a16="http://schemas.microsoft.com/office/drawing/2014/main" xmlns="" val="665366907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xmlns="" val="976610913"/>
                    </a:ext>
                  </a:extLst>
                </a:gridCol>
                <a:gridCol w="375344">
                  <a:extLst>
                    <a:ext uri="{9D8B030D-6E8A-4147-A177-3AD203B41FA5}">
                      <a16:colId xmlns:a16="http://schemas.microsoft.com/office/drawing/2014/main" xmlns="" val="1319455639"/>
                    </a:ext>
                  </a:extLst>
                </a:gridCol>
                <a:gridCol w="488820">
                  <a:extLst>
                    <a:ext uri="{9D8B030D-6E8A-4147-A177-3AD203B41FA5}">
                      <a16:colId xmlns:a16="http://schemas.microsoft.com/office/drawing/2014/main" xmlns="" val="266382241"/>
                    </a:ext>
                  </a:extLst>
                </a:gridCol>
                <a:gridCol w="471363">
                  <a:extLst>
                    <a:ext uri="{9D8B030D-6E8A-4147-A177-3AD203B41FA5}">
                      <a16:colId xmlns:a16="http://schemas.microsoft.com/office/drawing/2014/main" xmlns="" val="3926695143"/>
                    </a:ext>
                  </a:extLst>
                </a:gridCol>
                <a:gridCol w="384074">
                  <a:extLst>
                    <a:ext uri="{9D8B030D-6E8A-4147-A177-3AD203B41FA5}">
                      <a16:colId xmlns:a16="http://schemas.microsoft.com/office/drawing/2014/main" xmlns="" val="700104481"/>
                    </a:ext>
                  </a:extLst>
                </a:gridCol>
                <a:gridCol w="357886">
                  <a:extLst>
                    <a:ext uri="{9D8B030D-6E8A-4147-A177-3AD203B41FA5}">
                      <a16:colId xmlns:a16="http://schemas.microsoft.com/office/drawing/2014/main" xmlns="" val="1001194689"/>
                    </a:ext>
                  </a:extLst>
                </a:gridCol>
                <a:gridCol w="396496">
                  <a:extLst>
                    <a:ext uri="{9D8B030D-6E8A-4147-A177-3AD203B41FA5}">
                      <a16:colId xmlns:a16="http://schemas.microsoft.com/office/drawing/2014/main" xmlns="" val="532432384"/>
                    </a:ext>
                  </a:extLst>
                </a:gridCol>
                <a:gridCol w="581145">
                  <a:extLst>
                    <a:ext uri="{9D8B030D-6E8A-4147-A177-3AD203B41FA5}">
                      <a16:colId xmlns:a16="http://schemas.microsoft.com/office/drawing/2014/main" xmlns="" val="855305633"/>
                    </a:ext>
                  </a:extLst>
                </a:gridCol>
              </a:tblGrid>
              <a:tr h="282330"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План на 2026</a:t>
                      </a:r>
                      <a:endParaRPr lang="ru-RU" sz="9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790790368"/>
                  </a:ext>
                </a:extLst>
              </a:tr>
              <a:tr h="45918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Кол-во орг.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Кол-во работников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Кол-во орг.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Кол-во работников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Кол-во орг.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Кол-во работников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Кол-во орг.</a:t>
                      </a:r>
                      <a:endParaRPr lang="ru-RU" sz="9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Кол-во работников</a:t>
                      </a:r>
                      <a:endParaRPr lang="ru-RU" sz="9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00660272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Административные </a:t>
                      </a:r>
                      <a:r>
                        <a:rPr lang="ru-RU" sz="900" u="none" strike="noStrike" dirty="0" err="1" smtClean="0">
                          <a:effectLst/>
                        </a:rPr>
                        <a:t>соц.орг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924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1346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1302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58600809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err="1" smtClean="0">
                          <a:effectLst/>
                        </a:rPr>
                        <a:t>Гос.и</a:t>
                      </a:r>
                      <a:r>
                        <a:rPr lang="ru-RU" sz="900" u="none" strike="noStrike" dirty="0" smtClean="0">
                          <a:effectLst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</a:rPr>
                        <a:t>муниципальные учреждения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2503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1933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01421585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smtClean="0">
                          <a:effectLst/>
                        </a:rPr>
                        <a:t>МО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2935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1053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5290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5588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19806713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Научные центры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695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15216360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Школы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787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1420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1588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8515065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Детские сады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900" b="0" i="0" u="none" strike="noStrike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630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83537280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smtClean="0">
                          <a:effectLst/>
                        </a:rPr>
                        <a:t>ВУЗы, </a:t>
                      </a:r>
                      <a:r>
                        <a:rPr lang="ru-RU" sz="900" u="none" strike="noStrike" dirty="0" err="1" smtClean="0">
                          <a:effectLst/>
                        </a:rPr>
                        <a:t>СУЗы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1579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900" b="0" i="0" u="none" strike="noStrike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1569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4658930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Торговые и </a:t>
                      </a:r>
                      <a:r>
                        <a:rPr lang="ru-RU" sz="900" u="none" strike="noStrike" dirty="0" err="1" smtClean="0">
                          <a:effectLst/>
                        </a:rPr>
                        <a:t>комм.орг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46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2822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3568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3472550"/>
                  </a:ext>
                </a:extLst>
              </a:tr>
              <a:tr h="18549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5865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5064</a:t>
                      </a:r>
                      <a:endParaRPr lang="ru-RU" sz="900" b="0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128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16401</a:t>
                      </a:r>
                      <a:endParaRPr lang="ru-RU" sz="900" b="0" i="0" u="none" strike="noStrik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16247</a:t>
                      </a:r>
                    </a:p>
                  </a:txBody>
                  <a:tcPr marL="7144" marR="7144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27989996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6025960" y="779555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65 коллективов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4589" r="30469" b="30823"/>
          <a:stretch/>
        </p:blipFill>
        <p:spPr bwMode="auto">
          <a:xfrm>
            <a:off x="4" y="33468"/>
            <a:ext cx="869875" cy="25840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3709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76AA-7D67-4CC4-A133-526719134FAF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01" y="2040914"/>
            <a:ext cx="8064896" cy="432048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95027" y="817590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Составили план- график  выездов врача акушер- гинеколога и акушерки  в рамках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мобильной диспансеризации в организованные коллективы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j-ea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j-ea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nstantia"/>
              <a:ea typeface="+mj-e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4589" r="30469" b="30823"/>
          <a:stretch/>
        </p:blipFill>
        <p:spPr bwMode="auto">
          <a:xfrm>
            <a:off x="4" y="33468"/>
            <a:ext cx="869875" cy="25840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8535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6525" y="32243"/>
            <a:ext cx="6922526" cy="70863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ru-RU" sz="1400" b="1" i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877" y="75435"/>
            <a:ext cx="675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</a:rPr>
              <a:t>Проведение ДОРЗ женщин в организованных коллективах мобильными бригадами</a:t>
            </a:r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5123334" y="794970"/>
          <a:ext cx="4020671" cy="6063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657678" y="1592132"/>
            <a:ext cx="218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>
                <a:solidFill>
                  <a:prstClr val="white"/>
                </a:solidFill>
              </a:rPr>
              <a:t>1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472031"/>
              </p:ext>
            </p:extLst>
          </p:nvPr>
        </p:nvGraphicFramePr>
        <p:xfrm>
          <a:off x="61856" y="794970"/>
          <a:ext cx="4747112" cy="58185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148964">
                  <a:extLst>
                    <a:ext uri="{9D8B030D-6E8A-4147-A177-3AD203B41FA5}">
                      <a16:colId xmlns:a16="http://schemas.microsoft.com/office/drawing/2014/main" xmlns="" val="2317271842"/>
                    </a:ext>
                  </a:extLst>
                </a:gridCol>
                <a:gridCol w="656958">
                  <a:extLst>
                    <a:ext uri="{9D8B030D-6E8A-4147-A177-3AD203B41FA5}">
                      <a16:colId xmlns:a16="http://schemas.microsoft.com/office/drawing/2014/main" xmlns="" val="974956870"/>
                    </a:ext>
                  </a:extLst>
                </a:gridCol>
                <a:gridCol w="658936">
                  <a:extLst>
                    <a:ext uri="{9D8B030D-6E8A-4147-A177-3AD203B41FA5}">
                      <a16:colId xmlns:a16="http://schemas.microsoft.com/office/drawing/2014/main" xmlns="" val="1876185563"/>
                    </a:ext>
                  </a:extLst>
                </a:gridCol>
                <a:gridCol w="641127">
                  <a:extLst>
                    <a:ext uri="{9D8B030D-6E8A-4147-A177-3AD203B41FA5}">
                      <a16:colId xmlns:a16="http://schemas.microsoft.com/office/drawing/2014/main" xmlns="" val="281636736"/>
                    </a:ext>
                  </a:extLst>
                </a:gridCol>
                <a:gridCol w="641127">
                  <a:extLst>
                    <a:ext uri="{9D8B030D-6E8A-4147-A177-3AD203B41FA5}">
                      <a16:colId xmlns:a16="http://schemas.microsoft.com/office/drawing/2014/main" xmlns="" val="3432929929"/>
                    </a:ext>
                  </a:extLst>
                </a:gridCol>
              </a:tblGrid>
              <a:tr h="36848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Наименование классов и отдельных заболеваний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Выявлено заболеваний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из них: с впервые в жизни установленным диагнозом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0280137"/>
                  </a:ext>
                </a:extLst>
              </a:tr>
              <a:tr h="718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всего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в </a:t>
                      </a:r>
                      <a:r>
                        <a:rPr lang="ru-RU" sz="9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т.ч.мобильными</a:t>
                      </a:r>
                      <a:r>
                        <a:rPr lang="ru-RU" sz="9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 бригадами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всего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из них установлено </a:t>
                      </a:r>
                      <a:r>
                        <a:rPr lang="ru-RU" sz="900" u="none" strike="noStrike" dirty="0" smtClean="0">
                          <a:effectLst/>
                        </a:rPr>
                        <a:t>ДН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652541840"/>
                  </a:ext>
                </a:extLst>
              </a:tr>
              <a:tr h="303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Злокачественное новообразование молочной железы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049077181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</a:rPr>
                        <a:t>Лейомиома</a:t>
                      </a:r>
                      <a:r>
                        <a:rPr lang="ru-RU" sz="900" u="none" strike="noStrike" dirty="0">
                          <a:effectLst/>
                        </a:rPr>
                        <a:t> матки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203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90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163913048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Дисфункция яичников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313302991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Синдром поликистозных яичников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521922969"/>
                  </a:ext>
                </a:extLst>
              </a:tr>
              <a:tr h="303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Доброкачественная дисплазия молочной железы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146697276"/>
                  </a:ext>
                </a:extLst>
              </a:tr>
              <a:tr h="303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Воспалительные болезни женских тазовых органов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77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140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866094290"/>
                  </a:ext>
                </a:extLst>
              </a:tr>
              <a:tr h="303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Воспалительные болезни влагалища и вульвы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188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64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514381497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</a:rPr>
                        <a:t>Эндометриоз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174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59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99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284867090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Выпадение женских половых органов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361410496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Полип эндометрия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981726183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Гиперплазия эндометрия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012270432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Эрозия и </a:t>
                      </a:r>
                      <a:r>
                        <a:rPr lang="ru-RU" sz="900" u="none" strike="noStrike" dirty="0" err="1">
                          <a:effectLst/>
                        </a:rPr>
                        <a:t>эктропион</a:t>
                      </a:r>
                      <a:r>
                        <a:rPr lang="ru-RU" sz="900" u="none" strike="noStrike" dirty="0">
                          <a:effectLst/>
                        </a:rPr>
                        <a:t> шейки матки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34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31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174077734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Дисплазия шейки матки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106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36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173168042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Расстройства менструаций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134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45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52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465296183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Вторичная аменорея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014171163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</a:rPr>
                        <a:t>Олигоменорея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704321261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Женское бесплодие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43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61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805718131"/>
                  </a:ext>
                </a:extLst>
              </a:tr>
              <a:tr h="303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Врождённые аномалии женских половых органов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656484006"/>
                  </a:ext>
                </a:extLst>
              </a:tr>
              <a:tr h="303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Прочие заболевания женской репродуктивной системы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191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65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76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59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924731233"/>
                  </a:ext>
                </a:extLst>
              </a:tr>
              <a:tr h="1842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ИТОГО</a:t>
                      </a:r>
                      <a:endParaRPr lang="ru-RU" sz="9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1502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506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807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529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19565317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08968" y="1349298"/>
            <a:ext cx="107874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prstClr val="white"/>
                </a:solidFill>
              </a:rPr>
              <a:t>3 316 проведено ДОРЗ мобильными бригадами</a:t>
            </a:r>
          </a:p>
        </p:txBody>
      </p:sp>
    </p:spTree>
    <p:extLst>
      <p:ext uri="{BB962C8B-B14F-4D97-AF65-F5344CB8AC3E}">
        <p14:creationId xmlns:p14="http://schemas.microsoft.com/office/powerpoint/2010/main" val="144312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636" y="202224"/>
            <a:ext cx="8896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</a:rPr>
              <a:t>Заболевания, выявленные при проведении ДОРЗ женщин за 2025г.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920813063"/>
              </p:ext>
            </p:extLst>
          </p:nvPr>
        </p:nvGraphicFramePr>
        <p:xfrm>
          <a:off x="5136120" y="692697"/>
          <a:ext cx="4020671" cy="6063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225563"/>
              </p:ext>
            </p:extLst>
          </p:nvPr>
        </p:nvGraphicFramePr>
        <p:xfrm>
          <a:off x="59629" y="692697"/>
          <a:ext cx="4872410" cy="605727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05685">
                  <a:extLst>
                    <a:ext uri="{9D8B030D-6E8A-4147-A177-3AD203B41FA5}">
                      <a16:colId xmlns:a16="http://schemas.microsoft.com/office/drawing/2014/main" xmlns="" val="2725285486"/>
                    </a:ext>
                  </a:extLst>
                </a:gridCol>
                <a:gridCol w="674299">
                  <a:extLst>
                    <a:ext uri="{9D8B030D-6E8A-4147-A177-3AD203B41FA5}">
                      <a16:colId xmlns:a16="http://schemas.microsoft.com/office/drawing/2014/main" xmlns="" val="2981177539"/>
                    </a:ext>
                  </a:extLst>
                </a:gridCol>
                <a:gridCol w="676328">
                  <a:extLst>
                    <a:ext uri="{9D8B030D-6E8A-4147-A177-3AD203B41FA5}">
                      <a16:colId xmlns:a16="http://schemas.microsoft.com/office/drawing/2014/main" xmlns="" val="2683674556"/>
                    </a:ext>
                  </a:extLst>
                </a:gridCol>
                <a:gridCol w="658049">
                  <a:extLst>
                    <a:ext uri="{9D8B030D-6E8A-4147-A177-3AD203B41FA5}">
                      <a16:colId xmlns:a16="http://schemas.microsoft.com/office/drawing/2014/main" xmlns="" val="1421903004"/>
                    </a:ext>
                  </a:extLst>
                </a:gridCol>
                <a:gridCol w="658049">
                  <a:extLst>
                    <a:ext uri="{9D8B030D-6E8A-4147-A177-3AD203B41FA5}">
                      <a16:colId xmlns:a16="http://schemas.microsoft.com/office/drawing/2014/main" xmlns="" val="3418280479"/>
                    </a:ext>
                  </a:extLst>
                </a:gridCol>
              </a:tblGrid>
              <a:tr h="5614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Наименование классов и отдельных заболеваний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Выявлено заболеваний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из них: с впервые в жизни установленным диагнозом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3622019"/>
                  </a:ext>
                </a:extLst>
              </a:tr>
              <a:tr h="677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из них установлено диспансерное наблюдение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из них установлено диспансерное наблюдение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785589117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 b="0" i="1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141072545"/>
                  </a:ext>
                </a:extLst>
              </a:tr>
              <a:tr h="423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Злокачественное новообразование молочной железы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276040693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Лейомиома</a:t>
                      </a:r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матки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203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149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65696460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Дисфункция яичников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826606642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Синдром поликистозных яичников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540405860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Доброкачественная дисплазия молочной железы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509153664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Воспалительные болезни женских тазовых органов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227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952376995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Воспалительные болезни влагалища и вульвы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188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130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122415041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Эндометриоз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174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323692620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Выпадение женских половых органов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518724900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Полип эндометрия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153817946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Гиперплазия эндометрия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383403744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Эрозия и </a:t>
                      </a:r>
                      <a:r>
                        <a:rPr lang="ru-RU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эктропион</a:t>
                      </a:r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шейки матки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476464285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Дисплазия шейки матки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835595062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Расстройства менструаций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134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22436950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Вторичная аменорея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190462737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Олигоменорея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788213389"/>
                  </a:ext>
                </a:extLst>
              </a:tr>
              <a:tr h="146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Женское бесплодие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127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127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753327303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Врождённые аномалии женских половых органов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058356893"/>
                  </a:ext>
                </a:extLst>
              </a:tr>
              <a:tr h="285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Прочие заболевания женской репродуктивной системы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29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191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132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5132009"/>
                  </a:ext>
                </a:extLst>
              </a:tr>
              <a:tr h="192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1 502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931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807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529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892668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28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630" y="202224"/>
            <a:ext cx="8961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</a:rPr>
              <a:t>Заболевания, выявленные при проведении ДОРЗ </a:t>
            </a:r>
            <a:r>
              <a:rPr lang="ru-RU" sz="2000" b="1" dirty="0">
                <a:solidFill>
                  <a:srgbClr val="FFFF00"/>
                </a:solidFill>
              </a:rPr>
              <a:t>МУЖЧИН</a:t>
            </a:r>
            <a:r>
              <a:rPr lang="ru-RU" sz="2000" b="1" dirty="0">
                <a:solidFill>
                  <a:prstClr val="white"/>
                </a:solidFill>
              </a:rPr>
              <a:t> за 2025г.</a:t>
            </a:r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4725910" y="794970"/>
          <a:ext cx="4418091" cy="6063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910481"/>
              </p:ext>
            </p:extLst>
          </p:nvPr>
        </p:nvGraphicFramePr>
        <p:xfrm>
          <a:off x="108643" y="1099640"/>
          <a:ext cx="4463360" cy="533995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163479">
                  <a:extLst>
                    <a:ext uri="{9D8B030D-6E8A-4147-A177-3AD203B41FA5}">
                      <a16:colId xmlns:a16="http://schemas.microsoft.com/office/drawing/2014/main" xmlns="" val="3712252936"/>
                    </a:ext>
                  </a:extLst>
                </a:gridCol>
                <a:gridCol w="630856">
                  <a:extLst>
                    <a:ext uri="{9D8B030D-6E8A-4147-A177-3AD203B41FA5}">
                      <a16:colId xmlns:a16="http://schemas.microsoft.com/office/drawing/2014/main" xmlns="" val="95298051"/>
                    </a:ext>
                  </a:extLst>
                </a:gridCol>
                <a:gridCol w="583496">
                  <a:extLst>
                    <a:ext uri="{9D8B030D-6E8A-4147-A177-3AD203B41FA5}">
                      <a16:colId xmlns:a16="http://schemas.microsoft.com/office/drawing/2014/main" xmlns="" val="2492943087"/>
                    </a:ext>
                  </a:extLst>
                </a:gridCol>
                <a:gridCol w="545606">
                  <a:extLst>
                    <a:ext uri="{9D8B030D-6E8A-4147-A177-3AD203B41FA5}">
                      <a16:colId xmlns:a16="http://schemas.microsoft.com/office/drawing/2014/main" xmlns="" val="2415742266"/>
                    </a:ext>
                  </a:extLst>
                </a:gridCol>
                <a:gridCol w="539923">
                  <a:extLst>
                    <a:ext uri="{9D8B030D-6E8A-4147-A177-3AD203B41FA5}">
                      <a16:colId xmlns:a16="http://schemas.microsoft.com/office/drawing/2014/main" xmlns="" val="3096224355"/>
                    </a:ext>
                  </a:extLst>
                </a:gridCol>
              </a:tblGrid>
              <a:tr h="9573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Наименование классов и отдельных заболеваний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Выявлено заболеваний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из них: с впервые в жизни установленным диагнозом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7709425"/>
                  </a:ext>
                </a:extLst>
              </a:tr>
              <a:tr h="1666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всего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из них установлено диспансерное наблюдение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всего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из них установлено диспансерное наблюдение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213266835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6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107366638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Адреногенитальные расстройства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246172176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Дисфункция яичек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347019213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 err="1">
                          <a:effectLst/>
                        </a:rPr>
                        <a:t>Варикоцеле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565607334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Другие болезни мочевой системы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1512620567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Болезни предстательной железы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300278411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Мужское бесплодие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4223401756"/>
                  </a:ext>
                </a:extLst>
              </a:tr>
              <a:tr h="484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Прочие заболевания мужской репродуктивной системы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3224763011"/>
                  </a:ext>
                </a:extLst>
              </a:tr>
              <a:tr h="2485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xmlns="" val="2841943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76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2_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1374</TotalTime>
  <Words>1288</Words>
  <Application>Microsoft Office PowerPoint</Application>
  <PresentationFormat>Экран (4:3)</PresentationFormat>
  <Paragraphs>457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Ион</vt:lpstr>
      <vt:lpstr>1_Ион</vt:lpstr>
      <vt:lpstr>2_Ион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Врач</dc:creator>
  <cp:lastModifiedBy>Врач</cp:lastModifiedBy>
  <cp:revision>19</cp:revision>
  <dcterms:created xsi:type="dcterms:W3CDTF">2026-03-04T01:37:31Z</dcterms:created>
  <dcterms:modified xsi:type="dcterms:W3CDTF">2026-03-05T02:01:51Z</dcterms:modified>
</cp:coreProperties>
</file>